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8" r:id="rId4"/>
    <p:sldId id="258" r:id="rId5"/>
    <p:sldId id="270" r:id="rId6"/>
    <p:sldId id="260" r:id="rId7"/>
    <p:sldId id="261" r:id="rId8"/>
    <p:sldId id="262" r:id="rId9"/>
    <p:sldId id="263" r:id="rId10"/>
    <p:sldId id="264" r:id="rId11"/>
    <p:sldId id="265" r:id="rId12"/>
    <p:sldId id="266" r:id="rId13"/>
    <p:sldId id="269" r:id="rId14"/>
    <p:sldId id="267" r:id="rId15"/>
  </p:sldIdLst>
  <p:sldSz cx="12192000" cy="6858000"/>
  <p:notesSz cx="9866313" cy="67357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120" y="3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74E3AC-3986-4BD0-B70E-012A543AD17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91936E-31DB-4D7D-B464-22EDD4C5EB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D802A88-90CA-4F8A-A5B1-5F6D06C6874C}"/>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5" name="フッター プレースホルダー 4">
            <a:extLst>
              <a:ext uri="{FF2B5EF4-FFF2-40B4-BE49-F238E27FC236}">
                <a16:creationId xmlns:a16="http://schemas.microsoft.com/office/drawing/2014/main" id="{87A678A8-0B43-4F0F-9323-E8EE580A29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1562383-4CFA-4441-AC44-0C4F244BD7A3}"/>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190393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704B9D-AD03-41D6-A4DC-CA16B83D41C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742FBD8-DC0B-4E14-B79F-BDF08B92137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C8424AE-6E22-47F9-891B-27E0B771BFFB}"/>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5" name="フッター プレースホルダー 4">
            <a:extLst>
              <a:ext uri="{FF2B5EF4-FFF2-40B4-BE49-F238E27FC236}">
                <a16:creationId xmlns:a16="http://schemas.microsoft.com/office/drawing/2014/main" id="{665CAC48-2269-4E98-9BF1-E4E02F04E14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80E3226-C035-4E28-986A-94AF9A1F2531}"/>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4080200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24B6CB8-9054-452F-8E15-E5369C4B869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022D342-B72C-4738-A0F6-A9504CCF0C8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79DC408-01A3-42F2-B1B6-CB07735B1B5C}"/>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5" name="フッター プレースホルダー 4">
            <a:extLst>
              <a:ext uri="{FF2B5EF4-FFF2-40B4-BE49-F238E27FC236}">
                <a16:creationId xmlns:a16="http://schemas.microsoft.com/office/drawing/2014/main" id="{DBD99CA2-E11F-4785-9E61-325D8FF101C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7CE8F8D-DE4A-4A17-AFF0-A4AB2A52D702}"/>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4166154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7B5C90-136B-4094-AE9B-F6704A45AEE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286AB16-A0E9-4555-9534-639C92E77CB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2C1F7D2-69A7-4C5C-8143-6C1F8A4106A9}"/>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5" name="フッター プレースホルダー 4">
            <a:extLst>
              <a:ext uri="{FF2B5EF4-FFF2-40B4-BE49-F238E27FC236}">
                <a16:creationId xmlns:a16="http://schemas.microsoft.com/office/drawing/2014/main" id="{CFE05298-FC6A-49D7-89ED-62C9EC84C55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2562253-CDC3-4A65-B8DF-2300E4FF7470}"/>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3692420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D9FF64-D297-4AEB-9DD7-A7B653497CB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4DF8332-2358-4662-9B1D-DFD9137EA6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27A6B0D-41CB-4C9E-8AC5-3711425E9A02}"/>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5" name="フッター プレースホルダー 4">
            <a:extLst>
              <a:ext uri="{FF2B5EF4-FFF2-40B4-BE49-F238E27FC236}">
                <a16:creationId xmlns:a16="http://schemas.microsoft.com/office/drawing/2014/main" id="{0B97092D-C1FA-447B-B31F-E2ED0EC425F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02AAC91-3AC3-4521-9933-0B73A338FAC7}"/>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3954783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B2A684-4E92-408D-8894-E53D82B188D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C055A1E-BEEA-45B2-855C-364FC5C70EA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B537876-7A4E-49A1-851B-B58D417EB75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113BAC5-6204-4953-BD5F-61BE0951B825}"/>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6" name="フッター プレースホルダー 5">
            <a:extLst>
              <a:ext uri="{FF2B5EF4-FFF2-40B4-BE49-F238E27FC236}">
                <a16:creationId xmlns:a16="http://schemas.microsoft.com/office/drawing/2014/main" id="{C1CE31F1-D2F5-4137-BA26-9AB2F2919F6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F8234EB-6C25-4539-821B-B67AB211B4A5}"/>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280362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640D9E-7686-4A91-9AB5-3DEC491B21B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126706-2F06-4986-9A3E-E9B8400AED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E48DB00-6AC9-461E-B4E9-9D16E161500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969EE7D-CE04-4593-9F0F-8B25D77C13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1DB8A5B-DA7A-4EEF-B999-52C4BD61E02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26A90AF-ED88-4E4F-AA46-5B3DD9B57866}"/>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8" name="フッター プレースホルダー 7">
            <a:extLst>
              <a:ext uri="{FF2B5EF4-FFF2-40B4-BE49-F238E27FC236}">
                <a16:creationId xmlns:a16="http://schemas.microsoft.com/office/drawing/2014/main" id="{4547A0DB-5722-4E02-869E-E252FB10C33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A0EC8E2-8FCF-429B-8AFB-FB834166F29E}"/>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1495249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F3E522-FD34-48B2-A853-39955C91CD3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33A5601-83DB-4FFD-9597-E6598D7B780B}"/>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4" name="フッター プレースホルダー 3">
            <a:extLst>
              <a:ext uri="{FF2B5EF4-FFF2-40B4-BE49-F238E27FC236}">
                <a16:creationId xmlns:a16="http://schemas.microsoft.com/office/drawing/2014/main" id="{953944DB-002B-45BB-B20D-215801322D9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319E670-EAC2-463B-8FB1-F211AC4FE620}"/>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1637563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8200BF6-3435-4FCD-A750-2701BB47817E}"/>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3" name="フッター プレースホルダー 2">
            <a:extLst>
              <a:ext uri="{FF2B5EF4-FFF2-40B4-BE49-F238E27FC236}">
                <a16:creationId xmlns:a16="http://schemas.microsoft.com/office/drawing/2014/main" id="{AEB30D6E-4A81-43E1-81E8-4BD6B6DD5520}"/>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2855C5E-8B20-43BB-AA52-2FD628AE39AB}"/>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42107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A4B792-1672-4434-868B-82570104E2C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4DD98E-BC7C-41ED-B843-BC3E22A481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B988FEE-0B83-48DD-A925-D0E3F284B6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EA5CE3C-004F-4237-B33A-9CD79EB543A2}"/>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6" name="フッター プレースホルダー 5">
            <a:extLst>
              <a:ext uri="{FF2B5EF4-FFF2-40B4-BE49-F238E27FC236}">
                <a16:creationId xmlns:a16="http://schemas.microsoft.com/office/drawing/2014/main" id="{5D240CDF-3757-4689-8F5C-5EDEA082186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C65FE2-590B-45D5-9F1A-0B966FDF5A63}"/>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403585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FF9357-E450-4EF3-B1AB-D28833DDD39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14EEB1A-629E-4074-AFF3-D5F3FE5B05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3D24438-D7D2-424A-A731-079187D1CF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523404D-A23D-40CA-9284-C55C601DCE52}"/>
              </a:ext>
            </a:extLst>
          </p:cNvPr>
          <p:cNvSpPr>
            <a:spLocks noGrp="1"/>
          </p:cNvSpPr>
          <p:nvPr>
            <p:ph type="dt" sz="half" idx="10"/>
          </p:nvPr>
        </p:nvSpPr>
        <p:spPr/>
        <p:txBody>
          <a:bodyPr/>
          <a:lstStyle/>
          <a:p>
            <a:fld id="{F0D0605D-0991-4548-9700-9FCB3B6D1CF3}" type="datetimeFigureOut">
              <a:rPr kumimoji="1" lang="ja-JP" altLang="en-US" smtClean="0"/>
              <a:t>2022/3/3</a:t>
            </a:fld>
            <a:endParaRPr kumimoji="1" lang="ja-JP" altLang="en-US"/>
          </a:p>
        </p:txBody>
      </p:sp>
      <p:sp>
        <p:nvSpPr>
          <p:cNvPr id="6" name="フッター プレースホルダー 5">
            <a:extLst>
              <a:ext uri="{FF2B5EF4-FFF2-40B4-BE49-F238E27FC236}">
                <a16:creationId xmlns:a16="http://schemas.microsoft.com/office/drawing/2014/main" id="{2DFAD091-E07B-4BE0-8F6E-6BE9F8C44C9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33C8D46-690B-47BF-9830-D6718F50472B}"/>
              </a:ext>
            </a:extLst>
          </p:cNvPr>
          <p:cNvSpPr>
            <a:spLocks noGrp="1"/>
          </p:cNvSpPr>
          <p:nvPr>
            <p:ph type="sldNum" sz="quarter" idx="12"/>
          </p:nvPr>
        </p:nvSpPr>
        <p:spPr/>
        <p:txBody>
          <a:body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503114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2233C58-6D3D-43F8-8DBB-015E3334CE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344DE2D-514B-472E-9864-7F70931E42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529113-A9F2-4F05-A9DE-CE72E97E00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D0605D-0991-4548-9700-9FCB3B6D1CF3}" type="datetimeFigureOut">
              <a:rPr kumimoji="1" lang="ja-JP" altLang="en-US" smtClean="0"/>
              <a:t>2022/3/3</a:t>
            </a:fld>
            <a:endParaRPr kumimoji="1" lang="ja-JP" altLang="en-US"/>
          </a:p>
        </p:txBody>
      </p:sp>
      <p:sp>
        <p:nvSpPr>
          <p:cNvPr id="5" name="フッター プレースホルダー 4">
            <a:extLst>
              <a:ext uri="{FF2B5EF4-FFF2-40B4-BE49-F238E27FC236}">
                <a16:creationId xmlns:a16="http://schemas.microsoft.com/office/drawing/2014/main" id="{2CB0BBE3-09B3-4E06-9165-C6A0734617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2E5EBE3-D185-4491-AD95-4AB4BA0BA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505EA-087B-4C50-A93F-6065B7B08A2A}" type="slidenum">
              <a:rPr kumimoji="1" lang="ja-JP" altLang="en-US" smtClean="0"/>
              <a:t>‹#›</a:t>
            </a:fld>
            <a:endParaRPr kumimoji="1" lang="ja-JP" altLang="en-US"/>
          </a:p>
        </p:txBody>
      </p:sp>
    </p:spTree>
    <p:extLst>
      <p:ext uri="{BB962C8B-B14F-4D97-AF65-F5344CB8AC3E}">
        <p14:creationId xmlns:p14="http://schemas.microsoft.com/office/powerpoint/2010/main" val="28648290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CB7924-58FF-47D5-AC07-CCE8887905D7}"/>
              </a:ext>
            </a:extLst>
          </p:cNvPr>
          <p:cNvSpPr>
            <a:spLocks noGrp="1"/>
          </p:cNvSpPr>
          <p:nvPr>
            <p:ph type="ctrTitle"/>
          </p:nvPr>
        </p:nvSpPr>
        <p:spPr>
          <a:xfrm>
            <a:off x="853858" y="1605776"/>
            <a:ext cx="10484284" cy="2575931"/>
          </a:xfrm>
        </p:spPr>
        <p:txBody>
          <a:bodyPr>
            <a:normAutofit fontScale="90000"/>
          </a:bodyPr>
          <a:lstStyle/>
          <a:p>
            <a:pPr>
              <a:lnSpc>
                <a:spcPct val="100000"/>
              </a:lnSpc>
            </a:pPr>
            <a:r>
              <a:rPr kumimoji="1" lang="ja-JP" altLang="en-US" b="1" dirty="0">
                <a:latin typeface="HG丸ｺﾞｼｯｸM-PRO" panose="020F0600000000000000" pitchFamily="50" charset="-128"/>
                <a:ea typeface="HG丸ｺﾞｼｯｸM-PRO" panose="020F0600000000000000" pitchFamily="50" charset="-128"/>
              </a:rPr>
              <a:t>インターネット上でのトラブル</a:t>
            </a:r>
            <a:br>
              <a:rPr kumimoji="1" lang="en-US" altLang="ja-JP" b="1" dirty="0">
                <a:latin typeface="HG丸ｺﾞｼｯｸM-PRO" panose="020F0600000000000000" pitchFamily="50" charset="-128"/>
                <a:ea typeface="HG丸ｺﾞｼｯｸM-PRO" panose="020F0600000000000000" pitchFamily="50" charset="-128"/>
              </a:rPr>
            </a:br>
            <a:br>
              <a:rPr kumimoji="1" lang="en-US" altLang="ja-JP" b="1" dirty="0">
                <a:latin typeface="HG丸ｺﾞｼｯｸM-PRO" panose="020F0600000000000000" pitchFamily="50" charset="-128"/>
                <a:ea typeface="HG丸ｺﾞｼｯｸM-PRO" panose="020F0600000000000000" pitchFamily="50" charset="-128"/>
              </a:rPr>
            </a:br>
            <a:r>
              <a:rPr kumimoji="1" lang="ja-JP" altLang="en-US" b="1" dirty="0">
                <a:latin typeface="HG丸ｺﾞｼｯｸM-PRO" panose="020F0600000000000000" pitchFamily="50" charset="-128"/>
                <a:ea typeface="HG丸ｺﾞｼｯｸM-PRO" panose="020F0600000000000000" pitchFamily="50" charset="-128"/>
              </a:rPr>
              <a:t>「物の売買」について考えよう</a:t>
            </a:r>
          </a:p>
        </p:txBody>
      </p:sp>
    </p:spTree>
    <p:extLst>
      <p:ext uri="{BB962C8B-B14F-4D97-AF65-F5344CB8AC3E}">
        <p14:creationId xmlns:p14="http://schemas.microsoft.com/office/powerpoint/2010/main" val="2713577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B3229-6BD1-44AA-97E5-5A1D9585C6B1}"/>
              </a:ext>
            </a:extLst>
          </p:cNvPr>
          <p:cNvSpPr>
            <a:spLocks noGrp="1"/>
          </p:cNvSpPr>
          <p:nvPr>
            <p:ph type="title"/>
          </p:nvPr>
        </p:nvSpPr>
        <p:spPr/>
        <p:txBody>
          <a:bodyPr>
            <a:normAutofit/>
          </a:bodyPr>
          <a:lstStyle/>
          <a:p>
            <a:r>
              <a:rPr lang="ja-JP" altLang="en-US" sz="4800" b="1" dirty="0">
                <a:latin typeface="HG丸ｺﾞｼｯｸM-PRO" panose="020F0600000000000000" pitchFamily="50" charset="-128"/>
                <a:ea typeface="HG丸ｺﾞｼｯｸM-PRO" panose="020F0600000000000000" pitchFamily="50" charset="-128"/>
              </a:rPr>
              <a:t>差別につながる物の販売について</a:t>
            </a:r>
            <a:endParaRPr kumimoji="1" lang="ja-JP" altLang="en-US" sz="4800" b="1"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a:extLst>
              <a:ext uri="{FF2B5EF4-FFF2-40B4-BE49-F238E27FC236}">
                <a16:creationId xmlns:a16="http://schemas.microsoft.com/office/drawing/2014/main" id="{67F6B84A-0076-44AC-BB6D-67A0E474F4C4}"/>
              </a:ext>
            </a:extLst>
          </p:cNvPr>
          <p:cNvSpPr>
            <a:spLocks noGrp="1"/>
          </p:cNvSpPr>
          <p:nvPr>
            <p:ph idx="1"/>
          </p:nvPr>
        </p:nvSpPr>
        <p:spPr>
          <a:xfrm>
            <a:off x="838200" y="2338465"/>
            <a:ext cx="10515600" cy="3838497"/>
          </a:xfrm>
        </p:spPr>
        <p:txBody>
          <a:bodyPr>
            <a:normAutofit/>
          </a:bodyPr>
          <a:lstStyle/>
          <a:p>
            <a:pPr marL="0" indent="0">
              <a:buNone/>
            </a:pPr>
            <a:r>
              <a:rPr kumimoji="1" lang="ja-JP" altLang="en-US" sz="4800" b="1" dirty="0">
                <a:latin typeface="HG丸ｺﾞｼｯｸM-PRO" panose="020F0600000000000000" pitchFamily="50" charset="-128"/>
                <a:ea typeface="HG丸ｺﾞｼｯｸM-PRO" panose="020F0600000000000000" pitchFamily="50" charset="-128"/>
              </a:rPr>
              <a:t>なぜ、この書籍は売ってはいけないのでしょうか？</a:t>
            </a:r>
            <a:endParaRPr kumimoji="1" lang="en-US" altLang="ja-JP" sz="4800" b="1" dirty="0">
              <a:latin typeface="HG丸ｺﾞｼｯｸM-PRO" panose="020F0600000000000000" pitchFamily="50" charset="-128"/>
              <a:ea typeface="HG丸ｺﾞｼｯｸM-PRO" panose="020F0600000000000000" pitchFamily="50" charset="-128"/>
            </a:endParaRPr>
          </a:p>
          <a:p>
            <a:pPr marL="0" indent="0">
              <a:buNone/>
            </a:pPr>
            <a:endParaRPr lang="en-US" altLang="ja-JP" sz="4000"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800" b="1" dirty="0">
                <a:latin typeface="HG丸ｺﾞｼｯｸM-PRO" panose="020F0600000000000000" pitchFamily="50" charset="-128"/>
                <a:ea typeface="HG丸ｺﾞｼｯｸM-PRO" panose="020F0600000000000000" pitchFamily="50" charset="-128"/>
              </a:rPr>
              <a:t>ワークシートに、あなたの</a:t>
            </a:r>
            <a:endParaRPr kumimoji="1" lang="en-US" altLang="ja-JP" sz="4800"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800" b="1" dirty="0">
                <a:latin typeface="HG丸ｺﾞｼｯｸM-PRO" panose="020F0600000000000000" pitchFamily="50" charset="-128"/>
                <a:ea typeface="HG丸ｺﾞｼｯｸM-PRO" panose="020F0600000000000000" pitchFamily="50" charset="-128"/>
              </a:rPr>
              <a:t>考えを記入してください。</a:t>
            </a:r>
          </a:p>
        </p:txBody>
      </p:sp>
      <p:pic>
        <p:nvPicPr>
          <p:cNvPr id="5" name="図 4" descr="ケーキ, テーブル, 座る, 誕生日 が含まれている画像&#10;&#10;自動的に生成された説明">
            <a:extLst>
              <a:ext uri="{FF2B5EF4-FFF2-40B4-BE49-F238E27FC236}">
                <a16:creationId xmlns:a16="http://schemas.microsoft.com/office/drawing/2014/main" id="{FEE26734-AEA5-4DDC-AF32-14F48C808C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8824" y="3429000"/>
            <a:ext cx="2902458" cy="2902458"/>
          </a:xfrm>
          <a:prstGeom prst="rect">
            <a:avLst/>
          </a:prstGeom>
        </p:spPr>
      </p:pic>
    </p:spTree>
    <p:extLst>
      <p:ext uri="{BB962C8B-B14F-4D97-AF65-F5344CB8AC3E}">
        <p14:creationId xmlns:p14="http://schemas.microsoft.com/office/powerpoint/2010/main" val="3538067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B3229-6BD1-44AA-97E5-5A1D9585C6B1}"/>
              </a:ext>
            </a:extLst>
          </p:cNvPr>
          <p:cNvSpPr>
            <a:spLocks noGrp="1"/>
          </p:cNvSpPr>
          <p:nvPr>
            <p:ph type="title"/>
          </p:nvPr>
        </p:nvSpPr>
        <p:spPr/>
        <p:txBody>
          <a:bodyPr/>
          <a:lstStyle/>
          <a:p>
            <a:r>
              <a:rPr kumimoji="1" lang="ja-JP" altLang="en-US" dirty="0">
                <a:latin typeface="HG丸ｺﾞｼｯｸM-PRO" panose="020F0600000000000000" pitchFamily="50" charset="-128"/>
                <a:ea typeface="HG丸ｺﾞｼｯｸM-PRO" panose="020F0600000000000000" pitchFamily="50" charset="-128"/>
              </a:rPr>
              <a:t>被差別部落の情報が掲載された書物を販売することは・・・</a:t>
            </a:r>
          </a:p>
        </p:txBody>
      </p:sp>
      <p:sp>
        <p:nvSpPr>
          <p:cNvPr id="3" name="コンテンツ プレースホルダー 2">
            <a:extLst>
              <a:ext uri="{FF2B5EF4-FFF2-40B4-BE49-F238E27FC236}">
                <a16:creationId xmlns:a16="http://schemas.microsoft.com/office/drawing/2014/main" id="{67F6B84A-0076-44AC-BB6D-67A0E474F4C4}"/>
              </a:ext>
            </a:extLst>
          </p:cNvPr>
          <p:cNvSpPr>
            <a:spLocks noGrp="1"/>
          </p:cNvSpPr>
          <p:nvPr>
            <p:ph idx="1"/>
          </p:nvPr>
        </p:nvSpPr>
        <p:spPr>
          <a:xfrm>
            <a:off x="659567" y="2323475"/>
            <a:ext cx="10694233" cy="3853488"/>
          </a:xfrm>
        </p:spPr>
        <p:txBody>
          <a:bodyPr>
            <a:normAutofit/>
          </a:bodyPr>
          <a:lstStyle/>
          <a:p>
            <a:pPr marL="0" indent="0">
              <a:buNone/>
            </a:pPr>
            <a:r>
              <a:rPr lang="ja-JP" altLang="en-US" sz="4800" dirty="0">
                <a:latin typeface="HG丸ｺﾞｼｯｸM-PRO" panose="020F0600000000000000" pitchFamily="50" charset="-128"/>
                <a:ea typeface="HG丸ｺﾞｼｯｸM-PRO" panose="020F0600000000000000" pitchFamily="50" charset="-128"/>
              </a:rPr>
              <a:t>・差別を拡散させることになる。</a:t>
            </a:r>
            <a:endParaRPr kumimoji="1" lang="en-US" altLang="ja-JP" sz="4800" dirty="0">
              <a:latin typeface="HG丸ｺﾞｼｯｸM-PRO" panose="020F0600000000000000" pitchFamily="50" charset="-128"/>
              <a:ea typeface="HG丸ｺﾞｼｯｸM-PRO" panose="020F0600000000000000" pitchFamily="50" charset="-128"/>
            </a:endParaRPr>
          </a:p>
          <a:p>
            <a:pPr marL="0" indent="0">
              <a:buNone/>
            </a:pP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800" dirty="0">
                <a:latin typeface="HG丸ｺﾞｼｯｸM-PRO" panose="020F0600000000000000" pitchFamily="50" charset="-128"/>
                <a:ea typeface="HG丸ｺﾞｼｯｸM-PRO" panose="020F0600000000000000" pitchFamily="50" charset="-128"/>
              </a:rPr>
              <a:t>・日本国憲法第</a:t>
            </a:r>
            <a:r>
              <a:rPr lang="en-US" altLang="ja-JP" sz="4800" dirty="0">
                <a:latin typeface="HG丸ｺﾞｼｯｸM-PRO" panose="020F0600000000000000" pitchFamily="50" charset="-128"/>
                <a:ea typeface="HG丸ｺﾞｼｯｸM-PRO" panose="020F0600000000000000" pitchFamily="50" charset="-128"/>
              </a:rPr>
              <a:t>14</a:t>
            </a:r>
            <a:r>
              <a:rPr lang="ja-JP" altLang="en-US" sz="4800" dirty="0">
                <a:latin typeface="HG丸ｺﾞｼｯｸM-PRO" panose="020F0600000000000000" pitchFamily="50" charset="-128"/>
                <a:ea typeface="HG丸ｺﾞｼｯｸM-PRO" panose="020F0600000000000000" pitchFamily="50" charset="-128"/>
              </a:rPr>
              <a:t>条</a:t>
            </a:r>
            <a:endParaRPr lang="en-US" altLang="ja-JP" sz="4800"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800" dirty="0">
                <a:latin typeface="HG丸ｺﾞｼｯｸM-PRO" panose="020F0600000000000000" pitchFamily="50" charset="-128"/>
                <a:ea typeface="HG丸ｺﾞｼｯｸM-PRO" panose="020F0600000000000000" pitchFamily="50" charset="-128"/>
              </a:rPr>
              <a:t>　「差別されない権利」</a:t>
            </a:r>
            <a:endParaRPr kumimoji="1" lang="en-US" altLang="ja-JP" sz="4800" dirty="0">
              <a:latin typeface="HG丸ｺﾞｼｯｸM-PRO" panose="020F0600000000000000" pitchFamily="50" charset="-128"/>
              <a:ea typeface="HG丸ｺﾞｼｯｸM-PRO" panose="020F0600000000000000" pitchFamily="50" charset="-128"/>
            </a:endParaRPr>
          </a:p>
          <a:p>
            <a:pPr marL="0" indent="0">
              <a:buNone/>
            </a:pPr>
            <a:r>
              <a:rPr lang="ja-JP" altLang="en-US" sz="4800" dirty="0">
                <a:latin typeface="HG丸ｺﾞｼｯｸM-PRO" panose="020F0600000000000000" pitchFamily="50" charset="-128"/>
                <a:ea typeface="HG丸ｺﾞｼｯｸM-PRO" panose="020F0600000000000000" pitchFamily="50" charset="-128"/>
              </a:rPr>
              <a:t>　</a:t>
            </a:r>
            <a:r>
              <a:rPr kumimoji="1" lang="ja-JP" altLang="en-US" sz="4800" dirty="0">
                <a:latin typeface="HG丸ｺﾞｼｯｸM-PRO" panose="020F0600000000000000" pitchFamily="50" charset="-128"/>
                <a:ea typeface="HG丸ｺﾞｼｯｸM-PRO" panose="020F0600000000000000" pitchFamily="50" charset="-128"/>
              </a:rPr>
              <a:t>の侵害になる。</a:t>
            </a:r>
          </a:p>
        </p:txBody>
      </p:sp>
      <p:pic>
        <p:nvPicPr>
          <p:cNvPr id="5" name="図 4">
            <a:extLst>
              <a:ext uri="{FF2B5EF4-FFF2-40B4-BE49-F238E27FC236}">
                <a16:creationId xmlns:a16="http://schemas.microsoft.com/office/drawing/2014/main" id="{48917663-50BE-4BCD-9268-C71ECC6EA2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3531" y="3429000"/>
            <a:ext cx="2910269" cy="2910269"/>
          </a:xfrm>
          <a:prstGeom prst="rect">
            <a:avLst/>
          </a:prstGeom>
        </p:spPr>
      </p:pic>
    </p:spTree>
    <p:extLst>
      <p:ext uri="{BB962C8B-B14F-4D97-AF65-F5344CB8AC3E}">
        <p14:creationId xmlns:p14="http://schemas.microsoft.com/office/powerpoint/2010/main" val="257118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B3229-6BD1-44AA-97E5-5A1D9585C6B1}"/>
              </a:ext>
            </a:extLst>
          </p:cNvPr>
          <p:cNvSpPr>
            <a:spLocks noGrp="1"/>
          </p:cNvSpPr>
          <p:nvPr>
            <p:ph type="title"/>
          </p:nvPr>
        </p:nvSpPr>
        <p:spPr/>
        <p:txBody>
          <a:bodyPr>
            <a:normAutofit/>
          </a:bodyPr>
          <a:lstStyle/>
          <a:p>
            <a:r>
              <a:rPr kumimoji="1" lang="ja-JP" altLang="en-US" b="1" dirty="0">
                <a:latin typeface="HG丸ｺﾞｼｯｸM-PRO" panose="020F0600000000000000" pitchFamily="50" charset="-128"/>
                <a:ea typeface="HG丸ｺﾞｼｯｸM-PRO" panose="020F0600000000000000" pitchFamily="50" charset="-128"/>
              </a:rPr>
              <a:t>もし、インターネット上で差別につながる物が販売されているのを見つけたら</a:t>
            </a:r>
            <a:r>
              <a:rPr kumimoji="1" lang="en-US" altLang="ja-JP" b="1" dirty="0">
                <a:latin typeface="HG丸ｺﾞｼｯｸM-PRO" panose="020F0600000000000000" pitchFamily="50" charset="-128"/>
                <a:ea typeface="HG丸ｺﾞｼｯｸM-PRO" panose="020F0600000000000000" pitchFamily="50" charset="-128"/>
              </a:rPr>
              <a:t>…</a:t>
            </a: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a:extLst>
              <a:ext uri="{FF2B5EF4-FFF2-40B4-BE49-F238E27FC236}">
                <a16:creationId xmlns:a16="http://schemas.microsoft.com/office/drawing/2014/main" id="{67F6B84A-0076-44AC-BB6D-67A0E474F4C4}"/>
              </a:ext>
            </a:extLst>
          </p:cNvPr>
          <p:cNvSpPr>
            <a:spLocks noGrp="1"/>
          </p:cNvSpPr>
          <p:nvPr>
            <p:ph idx="1"/>
          </p:nvPr>
        </p:nvSpPr>
        <p:spPr>
          <a:xfrm>
            <a:off x="838200" y="2353455"/>
            <a:ext cx="10515600" cy="3823507"/>
          </a:xfrm>
        </p:spPr>
        <p:txBody>
          <a:bodyPr>
            <a:normAutofit/>
          </a:bodyPr>
          <a:lstStyle/>
          <a:p>
            <a:pPr marL="0" indent="0">
              <a:buNone/>
            </a:pPr>
            <a:r>
              <a:rPr lang="ja-JP" altLang="en-US" sz="4800" b="1" dirty="0">
                <a:latin typeface="HG丸ｺﾞｼｯｸM-PRO" panose="020F0600000000000000" pitchFamily="50" charset="-128"/>
                <a:ea typeface="HG丸ｺﾞｼｯｸM-PRO" panose="020F0600000000000000" pitchFamily="50" charset="-128"/>
              </a:rPr>
              <a:t>私たちはどのように行動したらよいでしょうか？</a:t>
            </a:r>
            <a:endParaRPr kumimoji="1" lang="en-US" altLang="ja-JP" sz="4800" b="1" dirty="0">
              <a:latin typeface="HG丸ｺﾞｼｯｸM-PRO" panose="020F0600000000000000" pitchFamily="50" charset="-128"/>
              <a:ea typeface="HG丸ｺﾞｼｯｸM-PRO" panose="020F0600000000000000" pitchFamily="50" charset="-128"/>
            </a:endParaRPr>
          </a:p>
          <a:p>
            <a:pPr marL="0" indent="0">
              <a:buNone/>
            </a:pPr>
            <a:endParaRPr lang="en-US" altLang="ja-JP" sz="4000"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800" b="1" dirty="0">
                <a:latin typeface="HG丸ｺﾞｼｯｸM-PRO" panose="020F0600000000000000" pitchFamily="50" charset="-128"/>
                <a:ea typeface="HG丸ｺﾞｼｯｸM-PRO" panose="020F0600000000000000" pitchFamily="50" charset="-128"/>
              </a:rPr>
              <a:t>ワークシートに、あなたの考えを記入してください。</a:t>
            </a:r>
          </a:p>
        </p:txBody>
      </p:sp>
    </p:spTree>
    <p:extLst>
      <p:ext uri="{BB962C8B-B14F-4D97-AF65-F5344CB8AC3E}">
        <p14:creationId xmlns:p14="http://schemas.microsoft.com/office/powerpoint/2010/main" val="2359801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B3229-6BD1-44AA-97E5-5A1D9585C6B1}"/>
              </a:ext>
            </a:extLst>
          </p:cNvPr>
          <p:cNvSpPr>
            <a:spLocks noGrp="1"/>
          </p:cNvSpPr>
          <p:nvPr>
            <p:ph type="title"/>
          </p:nvPr>
        </p:nvSpPr>
        <p:spPr>
          <a:xfrm>
            <a:off x="838200" y="365126"/>
            <a:ext cx="10515600" cy="872660"/>
          </a:xfrm>
        </p:spPr>
        <p:txBody>
          <a:bodyPr>
            <a:normAutofit/>
          </a:bodyPr>
          <a:lstStyle/>
          <a:p>
            <a:pPr algn="ctr"/>
            <a:r>
              <a:rPr kumimoji="1" lang="ja-JP" altLang="en-US" b="1" dirty="0">
                <a:latin typeface="HG丸ｺﾞｼｯｸM-PRO" panose="020F0600000000000000" pitchFamily="50" charset="-128"/>
                <a:ea typeface="HG丸ｺﾞｼｯｸM-PRO" panose="020F0600000000000000" pitchFamily="50" charset="-128"/>
              </a:rPr>
              <a:t>本日のまとめ</a:t>
            </a:r>
          </a:p>
        </p:txBody>
      </p:sp>
      <p:sp>
        <p:nvSpPr>
          <p:cNvPr id="3" name="コンテンツ プレースホルダー 2">
            <a:extLst>
              <a:ext uri="{FF2B5EF4-FFF2-40B4-BE49-F238E27FC236}">
                <a16:creationId xmlns:a16="http://schemas.microsoft.com/office/drawing/2014/main" id="{67F6B84A-0076-44AC-BB6D-67A0E474F4C4}"/>
              </a:ext>
            </a:extLst>
          </p:cNvPr>
          <p:cNvSpPr>
            <a:spLocks noGrp="1"/>
          </p:cNvSpPr>
          <p:nvPr>
            <p:ph idx="1"/>
          </p:nvPr>
        </p:nvSpPr>
        <p:spPr>
          <a:xfrm>
            <a:off x="535259" y="1765005"/>
            <a:ext cx="11396546" cy="4411958"/>
          </a:xfrm>
        </p:spPr>
        <p:txBody>
          <a:bodyPr>
            <a:normAutofit/>
          </a:bodyPr>
          <a:lstStyle/>
          <a:p>
            <a:pPr marL="0" indent="0">
              <a:buNone/>
            </a:pPr>
            <a:r>
              <a:rPr kumimoji="1" lang="ja-JP" altLang="en-US" sz="4400" b="1" dirty="0">
                <a:latin typeface="HG丸ｺﾞｼｯｸM-PRO" panose="020F0600000000000000" pitchFamily="50" charset="-128"/>
                <a:ea typeface="HG丸ｺﾞｼｯｸM-PRO" panose="020F0600000000000000" pitchFamily="50" charset="-128"/>
              </a:rPr>
              <a:t>・インターネット上での物の売買は、便利な</a:t>
            </a:r>
            <a:endParaRPr kumimoji="1" lang="en-US" altLang="ja-JP" sz="4400" b="1" dirty="0">
              <a:latin typeface="HG丸ｺﾞｼｯｸM-PRO" panose="020F0600000000000000" pitchFamily="50" charset="-128"/>
              <a:ea typeface="HG丸ｺﾞｼｯｸM-PRO" panose="020F0600000000000000" pitchFamily="50" charset="-128"/>
            </a:endParaRPr>
          </a:p>
          <a:p>
            <a:pPr marL="0" indent="0">
              <a:buNone/>
            </a:pPr>
            <a:r>
              <a:rPr lang="ja-JP" altLang="en-US" sz="4400" b="1" dirty="0">
                <a:latin typeface="HG丸ｺﾞｼｯｸM-PRO" panose="020F0600000000000000" pitchFamily="50" charset="-128"/>
                <a:ea typeface="HG丸ｺﾞｼｯｸM-PRO" panose="020F0600000000000000" pitchFamily="50" charset="-128"/>
              </a:rPr>
              <a:t>　</a:t>
            </a:r>
            <a:r>
              <a:rPr kumimoji="1" lang="ja-JP" altLang="en-US" sz="4400" b="1" dirty="0">
                <a:latin typeface="HG丸ｺﾞｼｯｸM-PRO" panose="020F0600000000000000" pitchFamily="50" charset="-128"/>
                <a:ea typeface="HG丸ｺﾞｼｯｸM-PRO" panose="020F0600000000000000" pitchFamily="50" charset="-128"/>
              </a:rPr>
              <a:t>反面、トラブルも起こりやすい。</a:t>
            </a:r>
            <a:endParaRPr kumimoji="1" lang="en-US" altLang="ja-JP" sz="4400" b="1" dirty="0">
              <a:latin typeface="HG丸ｺﾞｼｯｸM-PRO" panose="020F0600000000000000" pitchFamily="50" charset="-128"/>
              <a:ea typeface="HG丸ｺﾞｼｯｸM-PRO" panose="020F0600000000000000" pitchFamily="50" charset="-128"/>
            </a:endParaRPr>
          </a:p>
          <a:p>
            <a:pPr marL="0" indent="0">
              <a:buNone/>
            </a:pPr>
            <a:endParaRPr lang="en-US" altLang="ja-JP" sz="4400"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400" b="1" dirty="0">
                <a:latin typeface="HG丸ｺﾞｼｯｸM-PRO" panose="020F0600000000000000" pitchFamily="50" charset="-128"/>
                <a:ea typeface="HG丸ｺﾞｼｯｸM-PRO" panose="020F0600000000000000" pitchFamily="50" charset="-128"/>
              </a:rPr>
              <a:t>・法律にふれていないか、差別に加担するこ</a:t>
            </a:r>
            <a:endParaRPr kumimoji="1" lang="en-US" altLang="ja-JP" sz="4400" b="1" dirty="0">
              <a:latin typeface="HG丸ｺﾞｼｯｸM-PRO" panose="020F0600000000000000" pitchFamily="50" charset="-128"/>
              <a:ea typeface="HG丸ｺﾞｼｯｸM-PRO" panose="020F0600000000000000" pitchFamily="50" charset="-128"/>
            </a:endParaRPr>
          </a:p>
          <a:p>
            <a:pPr marL="0" indent="0">
              <a:buNone/>
            </a:pPr>
            <a:r>
              <a:rPr lang="ja-JP" altLang="en-US" sz="4400" b="1" dirty="0">
                <a:latin typeface="HG丸ｺﾞｼｯｸM-PRO" panose="020F0600000000000000" pitchFamily="50" charset="-128"/>
                <a:ea typeface="HG丸ｺﾞｼｯｸM-PRO" panose="020F0600000000000000" pitchFamily="50" charset="-128"/>
              </a:rPr>
              <a:t>　</a:t>
            </a:r>
            <a:r>
              <a:rPr kumimoji="1" lang="ja-JP" altLang="en-US" sz="4400" b="1" dirty="0">
                <a:latin typeface="HG丸ｺﾞｼｯｸM-PRO" panose="020F0600000000000000" pitchFamily="50" charset="-128"/>
                <a:ea typeface="HG丸ｺﾞｼｯｸM-PRO" panose="020F0600000000000000" pitchFamily="50" charset="-128"/>
              </a:rPr>
              <a:t>とになっていないか、適切に判断する力ｍ　</a:t>
            </a:r>
            <a:endParaRPr kumimoji="1" lang="en-US" altLang="ja-JP" sz="4400" b="1" dirty="0">
              <a:latin typeface="HG丸ｺﾞｼｯｸM-PRO" panose="020F0600000000000000" pitchFamily="50" charset="-128"/>
              <a:ea typeface="HG丸ｺﾞｼｯｸM-PRO" panose="020F0600000000000000" pitchFamily="50" charset="-128"/>
            </a:endParaRPr>
          </a:p>
          <a:p>
            <a:pPr marL="0" indent="0">
              <a:buNone/>
            </a:pPr>
            <a:r>
              <a:rPr lang="ja-JP" altLang="en-US" sz="4400" b="1" dirty="0">
                <a:latin typeface="HG丸ｺﾞｼｯｸM-PRO" panose="020F0600000000000000" pitchFamily="50" charset="-128"/>
                <a:ea typeface="HG丸ｺﾞｼｯｸM-PRO" panose="020F0600000000000000" pitchFamily="50" charset="-128"/>
              </a:rPr>
              <a:t>　</a:t>
            </a:r>
            <a:r>
              <a:rPr kumimoji="1" lang="ja-JP" altLang="en-US" sz="4400" b="1" dirty="0">
                <a:latin typeface="HG丸ｺﾞｼｯｸM-PRO" panose="020F0600000000000000" pitchFamily="50" charset="-128"/>
                <a:ea typeface="HG丸ｺﾞｼｯｸM-PRO" panose="020F0600000000000000" pitchFamily="50" charset="-128"/>
              </a:rPr>
              <a:t>必要。</a:t>
            </a:r>
          </a:p>
        </p:txBody>
      </p:sp>
    </p:spTree>
    <p:extLst>
      <p:ext uri="{BB962C8B-B14F-4D97-AF65-F5344CB8AC3E}">
        <p14:creationId xmlns:p14="http://schemas.microsoft.com/office/powerpoint/2010/main" val="1163051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A93F9B0-B424-463E-8AB1-47E934F8B452}"/>
              </a:ext>
            </a:extLst>
          </p:cNvPr>
          <p:cNvSpPr>
            <a:spLocks noGrp="1"/>
          </p:cNvSpPr>
          <p:nvPr>
            <p:ph idx="1"/>
          </p:nvPr>
        </p:nvSpPr>
        <p:spPr>
          <a:xfrm>
            <a:off x="838200" y="562708"/>
            <a:ext cx="10515600" cy="5809957"/>
          </a:xfrm>
        </p:spPr>
        <p:txBody>
          <a:bodyPr>
            <a:normAutofit/>
          </a:bodyPr>
          <a:lstStyle/>
          <a:p>
            <a:pPr marL="0" indent="0">
              <a:buNone/>
            </a:pPr>
            <a:r>
              <a:rPr lang="ja-JP" altLang="en-US" sz="7200" dirty="0">
                <a:latin typeface="HG丸ｺﾞｼｯｸM-PRO" panose="020F0600000000000000" pitchFamily="50" charset="-128"/>
                <a:ea typeface="HG丸ｺﾞｼｯｸM-PRO" panose="020F0600000000000000" pitchFamily="50" charset="-128"/>
              </a:rPr>
              <a:t>今日の学習で</a:t>
            </a:r>
            <a:endParaRPr kumimoji="1" lang="en-US" altLang="ja-JP" sz="7200" dirty="0">
              <a:latin typeface="HG丸ｺﾞｼｯｸM-PRO" panose="020F0600000000000000" pitchFamily="50" charset="-128"/>
              <a:ea typeface="HG丸ｺﾞｼｯｸM-PRO" panose="020F0600000000000000" pitchFamily="50" charset="-128"/>
            </a:endParaRPr>
          </a:p>
          <a:p>
            <a:pPr marL="0" indent="0">
              <a:buNone/>
            </a:pPr>
            <a:r>
              <a:rPr lang="ja-JP" altLang="en-US" sz="7200" dirty="0">
                <a:latin typeface="HG丸ｺﾞｼｯｸM-PRO" panose="020F0600000000000000" pitchFamily="50" charset="-128"/>
                <a:ea typeface="HG丸ｺﾞｼｯｸM-PRO" panose="020F0600000000000000" pitchFamily="50" charset="-128"/>
              </a:rPr>
              <a:t>考えたことや感じたこと</a:t>
            </a:r>
            <a:endParaRPr lang="en-US" altLang="ja-JP" sz="7200" dirty="0">
              <a:latin typeface="HG丸ｺﾞｼｯｸM-PRO" panose="020F0600000000000000" pitchFamily="50" charset="-128"/>
              <a:ea typeface="HG丸ｺﾞｼｯｸM-PRO" panose="020F0600000000000000" pitchFamily="50" charset="-128"/>
            </a:endParaRPr>
          </a:p>
          <a:p>
            <a:pPr marL="0" indent="0">
              <a:buNone/>
            </a:pPr>
            <a:r>
              <a:rPr lang="ja-JP" altLang="en-US" sz="7200" dirty="0">
                <a:latin typeface="HG丸ｺﾞｼｯｸM-PRO" panose="020F0600000000000000" pitchFamily="50" charset="-128"/>
                <a:ea typeface="HG丸ｺﾞｼｯｸM-PRO" panose="020F0600000000000000" pitchFamily="50" charset="-128"/>
              </a:rPr>
              <a:t>分からなかったこと</a:t>
            </a:r>
            <a:endParaRPr lang="en-US" altLang="ja-JP" sz="7200" dirty="0">
              <a:latin typeface="HG丸ｺﾞｼｯｸM-PRO" panose="020F0600000000000000" pitchFamily="50" charset="-128"/>
              <a:ea typeface="HG丸ｺﾞｼｯｸM-PRO" panose="020F0600000000000000" pitchFamily="50" charset="-128"/>
            </a:endParaRPr>
          </a:p>
          <a:p>
            <a:pPr marL="0" indent="0">
              <a:buNone/>
            </a:pPr>
            <a:r>
              <a:rPr lang="ja-JP" altLang="en-US" sz="7200" dirty="0">
                <a:latin typeface="HG丸ｺﾞｼｯｸM-PRO" panose="020F0600000000000000" pitchFamily="50" charset="-128"/>
                <a:ea typeface="HG丸ｺﾞｼｯｸM-PRO" panose="020F0600000000000000" pitchFamily="50" charset="-128"/>
              </a:rPr>
              <a:t>もっと知りたいこと</a:t>
            </a:r>
            <a:endParaRPr lang="en-US" altLang="ja-JP" sz="7200"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7200" dirty="0">
                <a:latin typeface="HG丸ｺﾞｼｯｸM-PRO" panose="020F0600000000000000" pitchFamily="50" charset="-128"/>
                <a:ea typeface="HG丸ｺﾞｼｯｸM-PRO" panose="020F0600000000000000" pitchFamily="50" charset="-128"/>
              </a:rPr>
              <a:t>などを書いてみよう！</a:t>
            </a:r>
          </a:p>
        </p:txBody>
      </p:sp>
      <p:pic>
        <p:nvPicPr>
          <p:cNvPr id="4" name="図 3" descr="時計, 部屋 が含まれている画像&#10;&#10;自動的に生成された説明">
            <a:extLst>
              <a:ext uri="{FF2B5EF4-FFF2-40B4-BE49-F238E27FC236}">
                <a16:creationId xmlns:a16="http://schemas.microsoft.com/office/drawing/2014/main" id="{B2DA3A39-0C4F-46EC-9C80-1D44A33C34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762" y="2913094"/>
            <a:ext cx="2888742" cy="3459571"/>
          </a:xfrm>
          <a:prstGeom prst="rect">
            <a:avLst/>
          </a:prstGeom>
        </p:spPr>
      </p:pic>
    </p:spTree>
    <p:extLst>
      <p:ext uri="{BB962C8B-B14F-4D97-AF65-F5344CB8AC3E}">
        <p14:creationId xmlns:p14="http://schemas.microsoft.com/office/powerpoint/2010/main" val="314236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B3229-6BD1-44AA-97E5-5A1D9585C6B1}"/>
              </a:ext>
            </a:extLst>
          </p:cNvPr>
          <p:cNvSpPr>
            <a:spLocks noGrp="1"/>
          </p:cNvSpPr>
          <p:nvPr>
            <p:ph type="title"/>
          </p:nvPr>
        </p:nvSpPr>
        <p:spPr/>
        <p:txBody>
          <a:bodyPr/>
          <a:lstStyle/>
          <a:p>
            <a:r>
              <a:rPr kumimoji="1" lang="ja-JP" altLang="en-US" dirty="0">
                <a:latin typeface="HG丸ｺﾞｼｯｸM-PRO" panose="020F0600000000000000" pitchFamily="50" charset="-128"/>
                <a:ea typeface="HG丸ｺﾞｼｯｸM-PRO" panose="020F0600000000000000" pitchFamily="50" charset="-128"/>
              </a:rPr>
              <a:t>私たちの生活は・・・</a:t>
            </a:r>
          </a:p>
        </p:txBody>
      </p:sp>
      <p:sp>
        <p:nvSpPr>
          <p:cNvPr id="3" name="コンテンツ プレースホルダー 2">
            <a:extLst>
              <a:ext uri="{FF2B5EF4-FFF2-40B4-BE49-F238E27FC236}">
                <a16:creationId xmlns:a16="http://schemas.microsoft.com/office/drawing/2014/main" id="{67F6B84A-0076-44AC-BB6D-67A0E474F4C4}"/>
              </a:ext>
            </a:extLst>
          </p:cNvPr>
          <p:cNvSpPr>
            <a:spLocks noGrp="1"/>
          </p:cNvSpPr>
          <p:nvPr>
            <p:ph idx="1"/>
          </p:nvPr>
        </p:nvSpPr>
        <p:spPr/>
        <p:txBody>
          <a:bodyPr>
            <a:normAutofit/>
          </a:bodyPr>
          <a:lstStyle/>
          <a:p>
            <a:pPr marL="0" indent="0">
              <a:buNone/>
            </a:pPr>
            <a:r>
              <a:rPr kumimoji="1" lang="ja-JP" altLang="en-US" sz="4000" dirty="0">
                <a:latin typeface="HG丸ｺﾞｼｯｸM-PRO" panose="020F0600000000000000" pitchFamily="50" charset="-128"/>
                <a:ea typeface="HG丸ｺﾞｼｯｸM-PRO" panose="020F0600000000000000" pitchFamily="50" charset="-128"/>
              </a:rPr>
              <a:t>インターネットの環境の発達により、格段に便利になりました。</a:t>
            </a:r>
            <a:endParaRPr kumimoji="1" lang="en-US" altLang="ja-JP" sz="4000" dirty="0">
              <a:latin typeface="HG丸ｺﾞｼｯｸM-PRO" panose="020F0600000000000000" pitchFamily="50" charset="-128"/>
              <a:ea typeface="HG丸ｺﾞｼｯｸM-PRO" panose="020F0600000000000000" pitchFamily="50" charset="-128"/>
            </a:endParaRPr>
          </a:p>
          <a:p>
            <a:pPr marL="0" indent="0">
              <a:buNone/>
            </a:pP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000" b="1" dirty="0">
                <a:latin typeface="HG丸ｺﾞｼｯｸM-PRO" panose="020F0600000000000000" pitchFamily="50" charset="-128"/>
                <a:ea typeface="HG丸ｺﾞｼｯｸM-PRO" panose="020F0600000000000000" pitchFamily="50" charset="-128"/>
              </a:rPr>
              <a:t>☆ところで、みなさんはインターネット上で、</a:t>
            </a:r>
            <a:endParaRPr kumimoji="1" lang="en-US" altLang="ja-JP" sz="4000" b="1" dirty="0">
              <a:latin typeface="HG丸ｺﾞｼｯｸM-PRO" panose="020F0600000000000000" pitchFamily="50" charset="-128"/>
              <a:ea typeface="HG丸ｺﾞｼｯｸM-PRO" panose="020F0600000000000000" pitchFamily="50" charset="-128"/>
            </a:endParaRPr>
          </a:p>
          <a:p>
            <a:pPr marL="0" indent="0">
              <a:buNone/>
            </a:pPr>
            <a:r>
              <a:rPr lang="ja-JP" altLang="en-US" sz="4000" b="1" dirty="0">
                <a:latin typeface="HG丸ｺﾞｼｯｸM-PRO" panose="020F0600000000000000" pitchFamily="50" charset="-128"/>
                <a:ea typeface="HG丸ｺﾞｼｯｸM-PRO" panose="020F0600000000000000" pitchFamily="50" charset="-128"/>
              </a:rPr>
              <a:t>どのようなサービスを利用していますか？</a:t>
            </a:r>
            <a:endParaRPr kumimoji="1" lang="ja-JP" altLang="en-US" sz="4000" b="1" dirty="0">
              <a:latin typeface="HG丸ｺﾞｼｯｸM-PRO" panose="020F0600000000000000" pitchFamily="50" charset="-128"/>
              <a:ea typeface="HG丸ｺﾞｼｯｸM-PRO" panose="020F0600000000000000" pitchFamily="50" charset="-128"/>
            </a:endParaRPr>
          </a:p>
        </p:txBody>
      </p:sp>
      <p:pic>
        <p:nvPicPr>
          <p:cNvPr id="5" name="図 4">
            <a:extLst>
              <a:ext uri="{FF2B5EF4-FFF2-40B4-BE49-F238E27FC236}">
                <a16:creationId xmlns:a16="http://schemas.microsoft.com/office/drawing/2014/main" id="{86ECB0E2-6217-46B2-A47D-0B41FDC0F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2916" y="170656"/>
            <a:ext cx="1645269" cy="1645269"/>
          </a:xfrm>
          <a:prstGeom prst="rect">
            <a:avLst/>
          </a:prstGeom>
        </p:spPr>
      </p:pic>
    </p:spTree>
    <p:extLst>
      <p:ext uri="{BB962C8B-B14F-4D97-AF65-F5344CB8AC3E}">
        <p14:creationId xmlns:p14="http://schemas.microsoft.com/office/powerpoint/2010/main" val="2069114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B3229-6BD1-44AA-97E5-5A1D9585C6B1}"/>
              </a:ext>
            </a:extLst>
          </p:cNvPr>
          <p:cNvSpPr>
            <a:spLocks noGrp="1"/>
          </p:cNvSpPr>
          <p:nvPr>
            <p:ph type="title"/>
          </p:nvPr>
        </p:nvSpPr>
        <p:spPr>
          <a:xfrm>
            <a:off x="434898" y="365125"/>
            <a:ext cx="10918902" cy="1325563"/>
          </a:xfrm>
        </p:spPr>
        <p:txBody>
          <a:bodyPr/>
          <a:lstStyle/>
          <a:p>
            <a:r>
              <a:rPr kumimoji="1" lang="ja-JP" altLang="en-US" dirty="0">
                <a:latin typeface="HG丸ｺﾞｼｯｸM-PRO" panose="020F0600000000000000" pitchFamily="50" charset="-128"/>
                <a:ea typeface="HG丸ｺﾞｼｯｸM-PRO" panose="020F0600000000000000" pitchFamily="50" charset="-128"/>
              </a:rPr>
              <a:t>いま起きているトラブルの１つに・・・</a:t>
            </a:r>
          </a:p>
        </p:txBody>
      </p:sp>
      <p:sp>
        <p:nvSpPr>
          <p:cNvPr id="3" name="コンテンツ プレースホルダー 2">
            <a:extLst>
              <a:ext uri="{FF2B5EF4-FFF2-40B4-BE49-F238E27FC236}">
                <a16:creationId xmlns:a16="http://schemas.microsoft.com/office/drawing/2014/main" id="{67F6B84A-0076-44AC-BB6D-67A0E474F4C4}"/>
              </a:ext>
            </a:extLst>
          </p:cNvPr>
          <p:cNvSpPr>
            <a:spLocks noGrp="1"/>
          </p:cNvSpPr>
          <p:nvPr>
            <p:ph idx="1"/>
          </p:nvPr>
        </p:nvSpPr>
        <p:spPr/>
        <p:txBody>
          <a:bodyPr>
            <a:normAutofit/>
          </a:bodyPr>
          <a:lstStyle/>
          <a:p>
            <a:pPr marL="0" indent="0">
              <a:buNone/>
            </a:pPr>
            <a:r>
              <a:rPr kumimoji="1" lang="ja-JP" altLang="en-US" sz="4800" b="1" dirty="0">
                <a:latin typeface="HG丸ｺﾞｼｯｸM-PRO" panose="020F0600000000000000" pitchFamily="50" charset="-128"/>
                <a:ea typeface="HG丸ｺﾞｼｯｸM-PRO" panose="020F0600000000000000" pitchFamily="50" charset="-128"/>
              </a:rPr>
              <a:t>インターネット上での「物の売買」</a:t>
            </a:r>
            <a:endParaRPr kumimoji="1" lang="en-US" altLang="ja-JP" sz="4800" b="1" dirty="0">
              <a:latin typeface="HG丸ｺﾞｼｯｸM-PRO" panose="020F0600000000000000" pitchFamily="50" charset="-128"/>
              <a:ea typeface="HG丸ｺﾞｼｯｸM-PRO" panose="020F0600000000000000" pitchFamily="50" charset="-128"/>
            </a:endParaRPr>
          </a:p>
          <a:p>
            <a:pPr marL="0" indent="0">
              <a:buNone/>
            </a:pP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皆さんはまだ高校生のため、物の売買をするためには、</a:t>
            </a:r>
            <a:r>
              <a:rPr lang="ja-JP" altLang="en-US" sz="4000" b="1" dirty="0">
                <a:solidFill>
                  <a:srgbClr val="FF0000"/>
                </a:solidFill>
                <a:latin typeface="HG丸ｺﾞｼｯｸM-PRO" panose="020F0600000000000000" pitchFamily="50" charset="-128"/>
                <a:ea typeface="HG丸ｺﾞｼｯｸM-PRO" panose="020F0600000000000000" pitchFamily="50" charset="-128"/>
              </a:rPr>
              <a:t>保護者の同意又は承諾</a:t>
            </a:r>
            <a:r>
              <a:rPr lang="ja-JP" altLang="en-US" sz="4000" dirty="0">
                <a:latin typeface="HG丸ｺﾞｼｯｸM-PRO" panose="020F0600000000000000" pitchFamily="50" charset="-128"/>
                <a:ea typeface="HG丸ｺﾞｼｯｸM-PRO" panose="020F0600000000000000" pitchFamily="50" charset="-128"/>
              </a:rPr>
              <a:t>が必要です。</a:t>
            </a:r>
            <a:endParaRPr lang="en-US" altLang="ja-JP" sz="4000" dirty="0">
              <a:latin typeface="HG丸ｺﾞｼｯｸM-PRO" panose="020F0600000000000000" pitchFamily="50" charset="-128"/>
              <a:ea typeface="HG丸ｺﾞｼｯｸM-PRO" panose="020F0600000000000000" pitchFamily="50" charset="-128"/>
            </a:endParaRPr>
          </a:p>
        </p:txBody>
      </p:sp>
      <p:pic>
        <p:nvPicPr>
          <p:cNvPr id="5" name="図 4">
            <a:extLst>
              <a:ext uri="{FF2B5EF4-FFF2-40B4-BE49-F238E27FC236}">
                <a16:creationId xmlns:a16="http://schemas.microsoft.com/office/drawing/2014/main" id="{86ECB0E2-6217-46B2-A47D-0B41FDC0FB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72852" y="541375"/>
            <a:ext cx="1284250" cy="1284250"/>
          </a:xfrm>
          <a:prstGeom prst="rect">
            <a:avLst/>
          </a:prstGeom>
        </p:spPr>
      </p:pic>
    </p:spTree>
    <p:extLst>
      <p:ext uri="{BB962C8B-B14F-4D97-AF65-F5344CB8AC3E}">
        <p14:creationId xmlns:p14="http://schemas.microsoft.com/office/powerpoint/2010/main" val="2430408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B3229-6BD1-44AA-97E5-5A1D9585C6B1}"/>
              </a:ext>
            </a:extLst>
          </p:cNvPr>
          <p:cNvSpPr>
            <a:spLocks noGrp="1"/>
          </p:cNvSpPr>
          <p:nvPr>
            <p:ph type="title"/>
          </p:nvPr>
        </p:nvSpPr>
        <p:spPr>
          <a:xfrm>
            <a:off x="838200" y="365126"/>
            <a:ext cx="10515600" cy="812322"/>
          </a:xfrm>
        </p:spPr>
        <p:txBody>
          <a:bodyPr/>
          <a:lstStyle/>
          <a:p>
            <a:r>
              <a:rPr lang="ja-JP" altLang="en-US" dirty="0">
                <a:latin typeface="HG丸ｺﾞｼｯｸM-PRO" panose="020F0600000000000000" pitchFamily="50" charset="-128"/>
                <a:ea typeface="HG丸ｺﾞｼｯｸM-PRO" panose="020F0600000000000000" pitchFamily="50" charset="-128"/>
              </a:rPr>
              <a:t>本日のテーマは</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a:extLst>
              <a:ext uri="{FF2B5EF4-FFF2-40B4-BE49-F238E27FC236}">
                <a16:creationId xmlns:a16="http://schemas.microsoft.com/office/drawing/2014/main" id="{67F6B84A-0076-44AC-BB6D-67A0E474F4C4}"/>
              </a:ext>
            </a:extLst>
          </p:cNvPr>
          <p:cNvSpPr>
            <a:spLocks noGrp="1"/>
          </p:cNvSpPr>
          <p:nvPr>
            <p:ph idx="1"/>
          </p:nvPr>
        </p:nvSpPr>
        <p:spPr>
          <a:xfrm>
            <a:off x="450937" y="1382234"/>
            <a:ext cx="11273425" cy="5110640"/>
          </a:xfrm>
        </p:spPr>
        <p:txBody>
          <a:bodyPr>
            <a:normAutofit/>
          </a:bodyPr>
          <a:lstStyle/>
          <a:p>
            <a:pPr marL="0" indent="0">
              <a:buNone/>
            </a:pPr>
            <a:r>
              <a:rPr kumimoji="1" lang="ja-JP" altLang="en-US" sz="4800" dirty="0">
                <a:latin typeface="HG丸ｺﾞｼｯｸM-PRO" panose="020F0600000000000000" pitchFamily="50" charset="-128"/>
                <a:ea typeface="HG丸ｺﾞｼｯｸM-PRO" panose="020F0600000000000000" pitchFamily="50" charset="-128"/>
              </a:rPr>
              <a:t>・インターネット上で起こっている物の　　</a:t>
            </a:r>
            <a:endParaRPr kumimoji="1" lang="en-US" altLang="ja-JP" sz="4800" dirty="0">
              <a:latin typeface="HG丸ｺﾞｼｯｸM-PRO" panose="020F0600000000000000" pitchFamily="50" charset="-128"/>
              <a:ea typeface="HG丸ｺﾞｼｯｸM-PRO" panose="020F0600000000000000" pitchFamily="50" charset="-128"/>
            </a:endParaRPr>
          </a:p>
          <a:p>
            <a:pPr marL="0" indent="0">
              <a:buNone/>
            </a:pPr>
            <a:r>
              <a:rPr lang="ja-JP" altLang="en-US" sz="4800" dirty="0">
                <a:latin typeface="HG丸ｺﾞｼｯｸM-PRO" panose="020F0600000000000000" pitchFamily="50" charset="-128"/>
                <a:ea typeface="HG丸ｺﾞｼｯｸM-PRO" panose="020F0600000000000000" pitchFamily="50" charset="-128"/>
              </a:rPr>
              <a:t>　</a:t>
            </a:r>
            <a:r>
              <a:rPr kumimoji="1" lang="ja-JP" altLang="en-US" sz="4800" dirty="0">
                <a:latin typeface="HG丸ｺﾞｼｯｸM-PRO" panose="020F0600000000000000" pitchFamily="50" charset="-128"/>
                <a:ea typeface="HG丸ｺﾞｼｯｸM-PRO" panose="020F0600000000000000" pitchFamily="50" charset="-128"/>
              </a:rPr>
              <a:t>売買に関するトラブルはどんなことか</a:t>
            </a:r>
            <a:endParaRPr kumimoji="1" lang="en-US" altLang="ja-JP" sz="4800" dirty="0">
              <a:latin typeface="HG丸ｺﾞｼｯｸM-PRO" panose="020F0600000000000000" pitchFamily="50" charset="-128"/>
              <a:ea typeface="HG丸ｺﾞｼｯｸM-PRO" panose="020F0600000000000000" pitchFamily="50" charset="-128"/>
            </a:endParaRPr>
          </a:p>
          <a:p>
            <a:pPr marL="0" indent="0">
              <a:buNone/>
            </a:pPr>
            <a:endParaRPr lang="en-US" altLang="ja-JP" sz="4800"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800" dirty="0">
                <a:latin typeface="HG丸ｺﾞｼｯｸM-PRO" panose="020F0600000000000000" pitchFamily="50" charset="-128"/>
                <a:ea typeface="HG丸ｺﾞｼｯｸM-PRO" panose="020F0600000000000000" pitchFamily="50" charset="-128"/>
              </a:rPr>
              <a:t>・正しく活用するためにはどうすればよ</a:t>
            </a:r>
            <a:endParaRPr kumimoji="1" lang="en-US" altLang="ja-JP" sz="4800" dirty="0">
              <a:latin typeface="HG丸ｺﾞｼｯｸM-PRO" panose="020F0600000000000000" pitchFamily="50" charset="-128"/>
              <a:ea typeface="HG丸ｺﾞｼｯｸM-PRO" panose="020F0600000000000000" pitchFamily="50" charset="-128"/>
            </a:endParaRPr>
          </a:p>
          <a:p>
            <a:pPr marL="0" indent="0">
              <a:buNone/>
            </a:pPr>
            <a:r>
              <a:rPr lang="ja-JP" altLang="en-US" sz="4800" dirty="0">
                <a:latin typeface="HG丸ｺﾞｼｯｸM-PRO" panose="020F0600000000000000" pitchFamily="50" charset="-128"/>
                <a:ea typeface="HG丸ｺﾞｼｯｸM-PRO" panose="020F0600000000000000" pitchFamily="50" charset="-128"/>
              </a:rPr>
              <a:t>　</a:t>
            </a:r>
            <a:r>
              <a:rPr kumimoji="1" lang="ja-JP" altLang="en-US" sz="4800" dirty="0">
                <a:latin typeface="HG丸ｺﾞｼｯｸM-PRO" panose="020F0600000000000000" pitchFamily="50" charset="-128"/>
                <a:ea typeface="HG丸ｺﾞｼｯｸM-PRO" panose="020F0600000000000000" pitchFamily="50" charset="-128"/>
              </a:rPr>
              <a:t>いのか</a:t>
            </a:r>
            <a:endParaRPr kumimoji="1" lang="en-US" altLang="ja-JP" sz="4800"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800" dirty="0">
                <a:latin typeface="HG丸ｺﾞｼｯｸM-PRO" panose="020F0600000000000000" pitchFamily="50" charset="-128"/>
                <a:ea typeface="HG丸ｺﾞｼｯｸM-PRO" panose="020F0600000000000000" pitchFamily="50" charset="-128"/>
              </a:rPr>
              <a:t>　　　　　　　　考えていきましょう！</a:t>
            </a:r>
            <a:endParaRPr kumimoji="1" lang="en-US" altLang="ja-JP" sz="48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902934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par>
                          <p:cTn id="19" fill="hold">
                            <p:stCondLst>
                              <p:cond delay="500"/>
                            </p:stCondLst>
                            <p:childTnLst>
                              <p:par>
                                <p:cTn id="20" presetID="10" presetClass="entr" presetSubtype="0" fill="hold" nodeType="after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B3229-6BD1-44AA-97E5-5A1D9585C6B1}"/>
              </a:ext>
            </a:extLst>
          </p:cNvPr>
          <p:cNvSpPr>
            <a:spLocks noGrp="1"/>
          </p:cNvSpPr>
          <p:nvPr>
            <p:ph type="title"/>
          </p:nvPr>
        </p:nvSpPr>
        <p:spPr>
          <a:xfrm>
            <a:off x="838200" y="365125"/>
            <a:ext cx="10515600" cy="1106835"/>
          </a:xfrm>
        </p:spPr>
        <p:txBody>
          <a:bodyPr>
            <a:normAutofit fontScale="90000"/>
          </a:bodyPr>
          <a:lstStyle/>
          <a:p>
            <a:r>
              <a:rPr kumimoji="1" lang="ja-JP" altLang="en-US" dirty="0">
                <a:latin typeface="HG丸ｺﾞｼｯｸM-PRO" panose="020F0600000000000000" pitchFamily="50" charset="-128"/>
                <a:ea typeface="HG丸ｺﾞｼｯｸM-PRO" panose="020F0600000000000000" pitchFamily="50" charset="-128"/>
              </a:rPr>
              <a:t>インターネット上で物の売買が普及したのはなぜ？</a:t>
            </a:r>
          </a:p>
        </p:txBody>
      </p:sp>
      <p:sp>
        <p:nvSpPr>
          <p:cNvPr id="3" name="コンテンツ プレースホルダー 2">
            <a:extLst>
              <a:ext uri="{FF2B5EF4-FFF2-40B4-BE49-F238E27FC236}">
                <a16:creationId xmlns:a16="http://schemas.microsoft.com/office/drawing/2014/main" id="{67F6B84A-0076-44AC-BB6D-67A0E474F4C4}"/>
              </a:ext>
            </a:extLst>
          </p:cNvPr>
          <p:cNvSpPr>
            <a:spLocks noGrp="1"/>
          </p:cNvSpPr>
          <p:nvPr>
            <p:ph idx="1"/>
          </p:nvPr>
        </p:nvSpPr>
        <p:spPr>
          <a:xfrm>
            <a:off x="450937" y="1717288"/>
            <a:ext cx="11273425" cy="4775587"/>
          </a:xfrm>
        </p:spPr>
        <p:txBody>
          <a:bodyPr>
            <a:normAutofit/>
          </a:bodyPr>
          <a:lstStyle/>
          <a:p>
            <a:pPr marL="0" indent="0">
              <a:buNone/>
            </a:pPr>
            <a:r>
              <a:rPr kumimoji="1" lang="ja-JP" altLang="en-US" sz="3600" dirty="0">
                <a:latin typeface="HG丸ｺﾞｼｯｸM-PRO" panose="020F0600000000000000" pitchFamily="50" charset="-128"/>
                <a:ea typeface="HG丸ｺﾞｼｯｸM-PRO" panose="020F0600000000000000" pitchFamily="50" charset="-128"/>
              </a:rPr>
              <a:t>・遠く離れた人と売買ができる。</a:t>
            </a:r>
            <a:endParaRPr kumimoji="1" lang="en-US" altLang="ja-JP" sz="3600" dirty="0">
              <a:latin typeface="HG丸ｺﾞｼｯｸM-PRO" panose="020F0600000000000000" pitchFamily="50" charset="-128"/>
              <a:ea typeface="HG丸ｺﾞｼｯｸM-PRO" panose="020F0600000000000000" pitchFamily="50" charset="-128"/>
            </a:endParaRPr>
          </a:p>
          <a:p>
            <a:pPr marL="0" indent="0">
              <a:buNone/>
            </a:pPr>
            <a:r>
              <a:rPr lang="ja-JP" altLang="en-US" sz="3600" dirty="0">
                <a:latin typeface="HG丸ｺﾞｼｯｸM-PRO" panose="020F0600000000000000" pitchFamily="50" charset="-128"/>
                <a:ea typeface="HG丸ｺﾞｼｯｸM-PRO" panose="020F0600000000000000" pitchFamily="50" charset="-128"/>
              </a:rPr>
              <a:t>・いらなくなった物を有効活用でき、廃棄物の量を減らすことができる。</a:t>
            </a:r>
            <a:endParaRPr lang="en-US" altLang="ja-JP" sz="3600"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3600" dirty="0">
                <a:latin typeface="HG丸ｺﾞｼｯｸM-PRO" panose="020F0600000000000000" pitchFamily="50" charset="-128"/>
                <a:ea typeface="HG丸ｺﾞｼｯｸM-PRO" panose="020F0600000000000000" pitchFamily="50" charset="-128"/>
              </a:rPr>
              <a:t>・物の価値や大切さを実感できる。</a:t>
            </a:r>
            <a:endParaRPr kumimoji="1" lang="en-US" altLang="ja-JP" sz="3600" dirty="0">
              <a:latin typeface="HG丸ｺﾞｼｯｸM-PRO" panose="020F0600000000000000" pitchFamily="50" charset="-128"/>
              <a:ea typeface="HG丸ｺﾞｼｯｸM-PRO" panose="020F0600000000000000" pitchFamily="50" charset="-128"/>
            </a:endParaRPr>
          </a:p>
          <a:p>
            <a:pPr marL="0" indent="0">
              <a:buNone/>
            </a:pPr>
            <a:r>
              <a:rPr lang="ja-JP" altLang="en-US" sz="3600" dirty="0">
                <a:latin typeface="HG丸ｺﾞｼｯｸM-PRO" panose="020F0600000000000000" pitchFamily="50" charset="-128"/>
                <a:ea typeface="HG丸ｺﾞｼｯｸM-PRO" panose="020F0600000000000000" pitchFamily="50" charset="-128"/>
              </a:rPr>
              <a:t>・金銭感覚が身につく。</a:t>
            </a:r>
            <a:endParaRPr lang="en-US" altLang="ja-JP" sz="3600"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3600" dirty="0">
                <a:latin typeface="HG丸ｺﾞｼｯｸM-PRO" panose="020F0600000000000000" pitchFamily="50" charset="-128"/>
                <a:ea typeface="HG丸ｺﾞｼｯｸM-PRO" panose="020F0600000000000000" pitchFamily="50" charset="-128"/>
              </a:rPr>
              <a:t>・インターネット上での</a:t>
            </a:r>
            <a:r>
              <a:rPr kumimoji="1" lang="ja-JP" altLang="en-US" sz="3600">
                <a:latin typeface="HG丸ｺﾞｼｯｸM-PRO" panose="020F0600000000000000" pitchFamily="50" charset="-128"/>
                <a:ea typeface="HG丸ｺﾞｼｯｸM-PRO" panose="020F0600000000000000" pitchFamily="50" charset="-128"/>
              </a:rPr>
              <a:t>コミュニケーション能力が上がる。</a:t>
            </a:r>
            <a:endParaRPr kumimoji="1" lang="en-US" altLang="ja-JP" sz="3600" dirty="0">
              <a:latin typeface="HG丸ｺﾞｼｯｸM-PRO" panose="020F0600000000000000" pitchFamily="50" charset="-128"/>
              <a:ea typeface="HG丸ｺﾞｼｯｸM-PRO" panose="020F0600000000000000" pitchFamily="50" charset="-128"/>
            </a:endParaRPr>
          </a:p>
          <a:p>
            <a:pPr marL="0" indent="0" algn="r">
              <a:buNone/>
            </a:pPr>
            <a:r>
              <a:rPr lang="ja-JP" altLang="en-US" sz="3600" dirty="0">
                <a:latin typeface="HG丸ｺﾞｼｯｸM-PRO" panose="020F0600000000000000" pitchFamily="50" charset="-128"/>
                <a:ea typeface="HG丸ｺﾞｼｯｸM-PRO" panose="020F0600000000000000" pitchFamily="50" charset="-128"/>
              </a:rPr>
              <a:t>・・・など</a:t>
            </a:r>
            <a:endParaRPr kumimoji="1" lang="en-US" altLang="ja-JP" sz="36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657510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1BC9FC-42F4-4556-81F8-6FFE0CDE2869}"/>
              </a:ext>
            </a:extLst>
          </p:cNvPr>
          <p:cNvSpPr>
            <a:spLocks noGrp="1"/>
          </p:cNvSpPr>
          <p:nvPr>
            <p:ph type="title"/>
          </p:nvPr>
        </p:nvSpPr>
        <p:spPr>
          <a:xfrm>
            <a:off x="426720" y="110013"/>
            <a:ext cx="11460480" cy="1142048"/>
          </a:xfrm>
        </p:spPr>
        <p:txBody>
          <a:bodyPr>
            <a:normAutofit/>
          </a:bodyPr>
          <a:lstStyle/>
          <a:p>
            <a:r>
              <a:rPr kumimoji="1" lang="ja-JP" altLang="en-US" sz="2800" b="1" dirty="0">
                <a:latin typeface="HG丸ｺﾞｼｯｸM-PRO" panose="020F0600000000000000" pitchFamily="50" charset="-128"/>
                <a:ea typeface="HG丸ｺﾞｼｯｸM-PRO" panose="020F0600000000000000" pitchFamily="50" charset="-128"/>
              </a:rPr>
              <a:t>インターネット上で「売ってはいけないもの」に</a:t>
            </a:r>
            <a:r>
              <a:rPr kumimoji="1" lang="en-US" altLang="ja-JP" sz="2800" b="1" dirty="0">
                <a:latin typeface="HG丸ｺﾞｼｯｸM-PRO" panose="020F0600000000000000" pitchFamily="50" charset="-128"/>
                <a:ea typeface="HG丸ｺﾞｼｯｸM-PRO" panose="020F0600000000000000" pitchFamily="50" charset="-128"/>
              </a:rPr>
              <a:t>×</a:t>
            </a:r>
            <a:r>
              <a:rPr kumimoji="1" lang="ja-JP" altLang="en-US" sz="2800" b="1" dirty="0">
                <a:latin typeface="HG丸ｺﾞｼｯｸM-PRO" panose="020F0600000000000000" pitchFamily="50" charset="-128"/>
                <a:ea typeface="HG丸ｺﾞｼｯｸM-PRO" panose="020F0600000000000000" pitchFamily="50" charset="-128"/>
              </a:rPr>
              <a:t>をつけてみてください。</a:t>
            </a:r>
          </a:p>
        </p:txBody>
      </p:sp>
      <p:sp>
        <p:nvSpPr>
          <p:cNvPr id="3" name="コンテンツ プレースホルダー 2">
            <a:extLst>
              <a:ext uri="{FF2B5EF4-FFF2-40B4-BE49-F238E27FC236}">
                <a16:creationId xmlns:a16="http://schemas.microsoft.com/office/drawing/2014/main" id="{0F8E08A1-00D0-4118-B3B6-B2B1B4FFE40A}"/>
              </a:ext>
            </a:extLst>
          </p:cNvPr>
          <p:cNvSpPr>
            <a:spLocks noGrp="1"/>
          </p:cNvSpPr>
          <p:nvPr>
            <p:ph idx="1"/>
          </p:nvPr>
        </p:nvSpPr>
        <p:spPr>
          <a:xfrm>
            <a:off x="300625" y="1390389"/>
            <a:ext cx="11674257" cy="4922728"/>
          </a:xfrm>
        </p:spPr>
        <p:txBody>
          <a:bodyPr>
            <a:normAutofit lnSpcReduction="10000"/>
          </a:bodyPr>
          <a:lstStyle/>
          <a:p>
            <a:pPr marL="0" indent="0">
              <a:buNone/>
            </a:pPr>
            <a:r>
              <a:rPr kumimoji="1" lang="ja-JP" altLang="en-US" b="1" dirty="0">
                <a:latin typeface="HG丸ｺﾞｼｯｸM-PRO" panose="020F0600000000000000" pitchFamily="50" charset="-128"/>
                <a:ea typeface="HG丸ｺﾞｼｯｸM-PRO" panose="020F0600000000000000" pitchFamily="50" charset="-128"/>
              </a:rPr>
              <a:t>・ファストフード店の割引券</a:t>
            </a:r>
            <a:r>
              <a:rPr kumimoji="1" lang="en-US" altLang="ja-JP" b="1" dirty="0">
                <a:latin typeface="HG丸ｺﾞｼｯｸM-PRO" panose="020F0600000000000000" pitchFamily="50" charset="-128"/>
                <a:ea typeface="HG丸ｺﾞｼｯｸM-PRO" panose="020F0600000000000000" pitchFamily="50" charset="-128"/>
              </a:rPr>
              <a:t>……</a:t>
            </a:r>
            <a:r>
              <a:rPr kumimoji="1" lang="ja-JP" altLang="en-US" b="1" dirty="0">
                <a:latin typeface="HG丸ｺﾞｼｯｸM-PRO" panose="020F0600000000000000" pitchFamily="50" charset="-128"/>
                <a:ea typeface="HG丸ｺﾞｼｯｸM-PRO" panose="020F0600000000000000" pitchFamily="50" charset="-128"/>
              </a:rPr>
              <a:t>（　○　）</a:t>
            </a:r>
            <a:endParaRPr kumimoji="1" lang="en-US" altLang="ja-JP" b="1" dirty="0">
              <a:latin typeface="HG丸ｺﾞｼｯｸM-PRO" panose="020F0600000000000000" pitchFamily="50" charset="-128"/>
              <a:ea typeface="HG丸ｺﾞｼｯｸM-PRO" panose="020F0600000000000000" pitchFamily="50" charset="-128"/>
            </a:endParaRPr>
          </a:p>
          <a:p>
            <a:pPr marL="0" indent="0">
              <a:buNone/>
            </a:pPr>
            <a:r>
              <a:rPr lang="ja-JP" altLang="en-US" b="1" dirty="0">
                <a:latin typeface="HG丸ｺﾞｼｯｸM-PRO" panose="020F0600000000000000" pitchFamily="50" charset="-128"/>
                <a:ea typeface="HG丸ｺﾞｼｯｸM-PRO" panose="020F0600000000000000" pitchFamily="50" charset="-128"/>
              </a:rPr>
              <a:t>・安く買った中古の腕時計</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a:t>
            </a:r>
            <a:endParaRPr lang="en-US" altLang="ja-JP" b="1" dirty="0">
              <a:latin typeface="HG丸ｺﾞｼｯｸM-PRO" panose="020F0600000000000000" pitchFamily="50" charset="-128"/>
              <a:ea typeface="HG丸ｺﾞｼｯｸM-PRO" panose="020F0600000000000000" pitchFamily="50" charset="-128"/>
            </a:endParaRPr>
          </a:p>
          <a:p>
            <a:pPr marL="0" indent="0">
              <a:buNone/>
            </a:pPr>
            <a:r>
              <a:rPr lang="ja-JP" altLang="en-US" b="1" dirty="0">
                <a:latin typeface="HG丸ｺﾞｼｯｸM-PRO" panose="020F0600000000000000" pitchFamily="50" charset="-128"/>
                <a:ea typeface="HG丸ｺﾞｼｯｸM-PRO" panose="020F0600000000000000" pitchFamily="50" charset="-128"/>
              </a:rPr>
              <a:t>・無断複製したゲームソフト</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　</a:t>
            </a:r>
            <a:endParaRPr lang="en-US" altLang="ja-JP"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b="1" dirty="0">
                <a:latin typeface="HG丸ｺﾞｼｯｸM-PRO" panose="020F0600000000000000" pitchFamily="50" charset="-128"/>
                <a:ea typeface="HG丸ｺﾞｼｯｸM-PRO" panose="020F0600000000000000" pitchFamily="50" charset="-128"/>
              </a:rPr>
              <a:t>・お菓子についていたおまけのおもちゃ</a:t>
            </a:r>
            <a:r>
              <a:rPr kumimoji="1" lang="en-US" altLang="ja-JP" b="1" dirty="0">
                <a:latin typeface="HG丸ｺﾞｼｯｸM-PRO" panose="020F0600000000000000" pitchFamily="50" charset="-128"/>
                <a:ea typeface="HG丸ｺﾞｼｯｸM-PRO" panose="020F0600000000000000" pitchFamily="50" charset="-128"/>
              </a:rPr>
              <a:t>……</a:t>
            </a:r>
            <a:r>
              <a:rPr kumimoji="1" lang="ja-JP" altLang="en-US" b="1" dirty="0">
                <a:latin typeface="HG丸ｺﾞｼｯｸM-PRO" panose="020F0600000000000000" pitchFamily="50" charset="-128"/>
                <a:ea typeface="HG丸ｺﾞｼｯｸM-PRO" panose="020F0600000000000000" pitchFamily="50" charset="-128"/>
              </a:rPr>
              <a:t>（　○　）</a:t>
            </a:r>
            <a:endParaRPr kumimoji="1" lang="en-US" altLang="ja-JP"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b="1" dirty="0">
                <a:latin typeface="HG丸ｺﾞｼｯｸM-PRO" panose="020F0600000000000000" pitchFamily="50" charset="-128"/>
                <a:ea typeface="HG丸ｺﾞｼｯｸM-PRO" panose="020F0600000000000000" pitchFamily="50" charset="-128"/>
              </a:rPr>
              <a:t>・病院で処方してもらった風邪薬</a:t>
            </a:r>
            <a:r>
              <a:rPr kumimoji="1" lang="en-US" altLang="ja-JP" b="1" dirty="0">
                <a:latin typeface="HG丸ｺﾞｼｯｸM-PRO" panose="020F0600000000000000" pitchFamily="50" charset="-128"/>
                <a:ea typeface="HG丸ｺﾞｼｯｸM-PRO" panose="020F0600000000000000" pitchFamily="50" charset="-128"/>
              </a:rPr>
              <a:t>……</a:t>
            </a:r>
            <a:r>
              <a:rPr kumimoji="1" lang="ja-JP" altLang="en-US" b="1" dirty="0">
                <a:latin typeface="HG丸ｺﾞｼｯｸM-PRO" panose="020F0600000000000000" pitchFamily="50" charset="-128"/>
                <a:ea typeface="HG丸ｺﾞｼｯｸM-PRO" panose="020F0600000000000000" pitchFamily="50" charset="-128"/>
              </a:rPr>
              <a:t>（　</a:t>
            </a:r>
            <a:r>
              <a:rPr kumimoji="1" lang="en-US" altLang="ja-JP" b="1" dirty="0">
                <a:latin typeface="HG丸ｺﾞｼｯｸM-PRO" panose="020F0600000000000000" pitchFamily="50" charset="-128"/>
                <a:ea typeface="HG丸ｺﾞｼｯｸM-PRO" panose="020F0600000000000000" pitchFamily="50" charset="-128"/>
              </a:rPr>
              <a:t>×</a:t>
            </a:r>
            <a:r>
              <a:rPr kumimoji="1" lang="ja-JP" altLang="en-US" b="1" dirty="0">
                <a:latin typeface="HG丸ｺﾞｼｯｸM-PRO" panose="020F0600000000000000" pitchFamily="50" charset="-128"/>
                <a:ea typeface="HG丸ｺﾞｼｯｸM-PRO" panose="020F0600000000000000" pitchFamily="50" charset="-128"/>
              </a:rPr>
              <a:t>　）</a:t>
            </a:r>
            <a:endParaRPr kumimoji="1" lang="en-US" altLang="ja-JP"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b="1" dirty="0">
                <a:latin typeface="HG丸ｺﾞｼｯｸM-PRO" panose="020F0600000000000000" pitchFamily="50" charset="-128"/>
                <a:ea typeface="HG丸ｺﾞｼｯｸM-PRO" panose="020F0600000000000000" pitchFamily="50" charset="-128"/>
              </a:rPr>
              <a:t>・海岸に落ちている流木</a:t>
            </a:r>
            <a:r>
              <a:rPr kumimoji="1"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　）</a:t>
            </a:r>
            <a:endParaRPr kumimoji="1" lang="en-US" altLang="ja-JP" b="1" dirty="0">
              <a:latin typeface="HG丸ｺﾞｼｯｸM-PRO" panose="020F0600000000000000" pitchFamily="50" charset="-128"/>
              <a:ea typeface="HG丸ｺﾞｼｯｸM-PRO" panose="020F0600000000000000" pitchFamily="50" charset="-128"/>
            </a:endParaRPr>
          </a:p>
          <a:p>
            <a:pPr marL="0" indent="0">
              <a:buNone/>
            </a:pPr>
            <a:r>
              <a:rPr lang="ja-JP" altLang="en-US" b="1" dirty="0">
                <a:latin typeface="HG丸ｺﾞｼｯｸM-PRO" panose="020F0600000000000000" pitchFamily="50" charset="-128"/>
                <a:ea typeface="HG丸ｺﾞｼｯｸM-PRO" panose="020F0600000000000000" pitchFamily="50" charset="-128"/>
              </a:rPr>
              <a:t>・ブランド品のデザインを真似た自作のバッグ</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a:t>
            </a:r>
            <a:endParaRPr lang="en-US" altLang="ja-JP"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b="1" dirty="0">
                <a:latin typeface="HG丸ｺﾞｼｯｸM-PRO" panose="020F0600000000000000" pitchFamily="50" charset="-128"/>
                <a:ea typeface="HG丸ｺﾞｼｯｸM-PRO" panose="020F0600000000000000" pitchFamily="50" charset="-128"/>
              </a:rPr>
              <a:t>・無地の手編みのマフラー</a:t>
            </a:r>
            <a:r>
              <a:rPr kumimoji="1" lang="en-US" altLang="ja-JP" b="1" dirty="0">
                <a:latin typeface="HG丸ｺﾞｼｯｸM-PRO" panose="020F0600000000000000" pitchFamily="50" charset="-128"/>
                <a:ea typeface="HG丸ｺﾞｼｯｸM-PRO" panose="020F0600000000000000" pitchFamily="50" charset="-128"/>
              </a:rPr>
              <a:t>……</a:t>
            </a:r>
            <a:r>
              <a:rPr kumimoji="1" lang="ja-JP" altLang="en-US" b="1" dirty="0">
                <a:latin typeface="HG丸ｺﾞｼｯｸM-PRO" panose="020F0600000000000000" pitchFamily="50" charset="-128"/>
                <a:ea typeface="HG丸ｺﾞｼｯｸM-PRO" panose="020F0600000000000000" pitchFamily="50" charset="-128"/>
              </a:rPr>
              <a:t>（　○　）</a:t>
            </a:r>
            <a:endParaRPr kumimoji="1" lang="en-US" altLang="ja-JP" b="1" dirty="0">
              <a:latin typeface="HG丸ｺﾞｼｯｸM-PRO" panose="020F0600000000000000" pitchFamily="50" charset="-128"/>
              <a:ea typeface="HG丸ｺﾞｼｯｸM-PRO" panose="020F0600000000000000" pitchFamily="50" charset="-128"/>
            </a:endParaRPr>
          </a:p>
          <a:p>
            <a:pPr marL="0" indent="0">
              <a:buNone/>
            </a:pPr>
            <a:r>
              <a:rPr lang="ja-JP" altLang="en-US" b="1" dirty="0">
                <a:latin typeface="HG丸ｺﾞｼｯｸM-PRO" panose="020F0600000000000000" pitchFamily="50" charset="-128"/>
                <a:ea typeface="HG丸ｺﾞｼｯｸM-PRO" panose="020F0600000000000000" pitchFamily="50" charset="-128"/>
              </a:rPr>
              <a:t>・定価より高い人気アイドルのコンサートチケット</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a:t>
            </a:r>
            <a:r>
              <a:rPr lang="en-US" altLang="ja-JP" b="1" dirty="0">
                <a:latin typeface="HG丸ｺﾞｼｯｸM-PRO" panose="020F0600000000000000" pitchFamily="50" charset="-128"/>
                <a:ea typeface="HG丸ｺﾞｼｯｸM-PRO" panose="020F0600000000000000" pitchFamily="50" charset="-128"/>
              </a:rPr>
              <a:t>×</a:t>
            </a:r>
            <a:r>
              <a:rPr lang="ja-JP" altLang="en-US" b="1" dirty="0">
                <a:latin typeface="HG丸ｺﾞｼｯｸM-PRO" panose="020F0600000000000000" pitchFamily="50" charset="-128"/>
                <a:ea typeface="HG丸ｺﾞｼｯｸM-PRO" panose="020F0600000000000000" pitchFamily="50" charset="-128"/>
              </a:rPr>
              <a:t>　）</a:t>
            </a:r>
            <a:endParaRPr lang="en-US" altLang="ja-JP"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b="1" dirty="0">
                <a:latin typeface="HG丸ｺﾞｼｯｸM-PRO" panose="020F0600000000000000" pitchFamily="50" charset="-128"/>
                <a:ea typeface="HG丸ｺﾞｼｯｸM-PRO" panose="020F0600000000000000" pitchFamily="50" charset="-128"/>
              </a:rPr>
              <a:t>・好きな芸能人の写真を集めた自作の写真集</a:t>
            </a:r>
            <a:r>
              <a:rPr kumimoji="1" lang="en-US" altLang="ja-JP" b="1" dirty="0">
                <a:latin typeface="HG丸ｺﾞｼｯｸM-PRO" panose="020F0600000000000000" pitchFamily="50" charset="-128"/>
                <a:ea typeface="HG丸ｺﾞｼｯｸM-PRO" panose="020F0600000000000000" pitchFamily="50" charset="-128"/>
              </a:rPr>
              <a:t>……</a:t>
            </a:r>
            <a:r>
              <a:rPr kumimoji="1" lang="ja-JP" altLang="en-US" b="1" dirty="0">
                <a:latin typeface="HG丸ｺﾞｼｯｸM-PRO" panose="020F0600000000000000" pitchFamily="50" charset="-128"/>
                <a:ea typeface="HG丸ｺﾞｼｯｸM-PRO" panose="020F0600000000000000" pitchFamily="50" charset="-128"/>
              </a:rPr>
              <a:t>（　</a:t>
            </a:r>
            <a:r>
              <a:rPr kumimoji="1" lang="en-US" altLang="ja-JP" b="1" dirty="0">
                <a:latin typeface="HG丸ｺﾞｼｯｸM-PRO" panose="020F0600000000000000" pitchFamily="50" charset="-128"/>
                <a:ea typeface="HG丸ｺﾞｼｯｸM-PRO" panose="020F0600000000000000" pitchFamily="50" charset="-128"/>
              </a:rPr>
              <a:t>×</a:t>
            </a:r>
            <a:r>
              <a:rPr kumimoji="1" lang="ja-JP" altLang="en-US" b="1" dirty="0">
                <a:latin typeface="HG丸ｺﾞｼｯｸM-PRO" panose="020F0600000000000000" pitchFamily="50" charset="-128"/>
                <a:ea typeface="HG丸ｺﾞｼｯｸM-PRO" panose="020F0600000000000000" pitchFamily="50" charset="-128"/>
              </a:rPr>
              <a:t>　）</a:t>
            </a:r>
            <a:endParaRPr kumimoji="1" lang="en-US" altLang="ja-JP" b="1" dirty="0">
              <a:latin typeface="HG丸ｺﾞｼｯｸM-PRO" panose="020F0600000000000000" pitchFamily="50" charset="-128"/>
              <a:ea typeface="HG丸ｺﾞｼｯｸM-PRO" panose="020F0600000000000000" pitchFamily="50" charset="-128"/>
            </a:endParaRPr>
          </a:p>
        </p:txBody>
      </p:sp>
      <p:sp>
        <p:nvSpPr>
          <p:cNvPr id="5" name="正方形/長方形 4">
            <a:extLst>
              <a:ext uri="{FF2B5EF4-FFF2-40B4-BE49-F238E27FC236}">
                <a16:creationId xmlns:a16="http://schemas.microsoft.com/office/drawing/2014/main" id="{6C9D3498-01D5-450A-AAD3-9DFFF3394065}"/>
              </a:ext>
            </a:extLst>
          </p:cNvPr>
          <p:cNvSpPr/>
          <p:nvPr/>
        </p:nvSpPr>
        <p:spPr>
          <a:xfrm>
            <a:off x="6306854" y="1265744"/>
            <a:ext cx="741059" cy="5771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342EFDA3-0BA8-4D06-97C8-FE46AEB50ADC}"/>
              </a:ext>
            </a:extLst>
          </p:cNvPr>
          <p:cNvSpPr/>
          <p:nvPr/>
        </p:nvSpPr>
        <p:spPr>
          <a:xfrm>
            <a:off x="5936324" y="1842868"/>
            <a:ext cx="741059" cy="4103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4CD9111C-587C-4ED8-8DA4-191AE2751D44}"/>
              </a:ext>
            </a:extLst>
          </p:cNvPr>
          <p:cNvSpPr/>
          <p:nvPr/>
        </p:nvSpPr>
        <p:spPr>
          <a:xfrm>
            <a:off x="6306853" y="2363758"/>
            <a:ext cx="741059" cy="4103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723F926B-832C-42B0-8160-314D045BFE48}"/>
              </a:ext>
            </a:extLst>
          </p:cNvPr>
          <p:cNvSpPr/>
          <p:nvPr/>
        </p:nvSpPr>
        <p:spPr>
          <a:xfrm>
            <a:off x="8128540" y="2774070"/>
            <a:ext cx="741059" cy="4103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7A47C397-5449-460D-9D8A-F83E11A1ACDA}"/>
              </a:ext>
            </a:extLst>
          </p:cNvPr>
          <p:cNvSpPr/>
          <p:nvPr/>
        </p:nvSpPr>
        <p:spPr>
          <a:xfrm>
            <a:off x="6890583" y="3223844"/>
            <a:ext cx="874783" cy="5771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069B1F3F-664D-43CD-ADCC-D4F323C4908E}"/>
              </a:ext>
            </a:extLst>
          </p:cNvPr>
          <p:cNvSpPr/>
          <p:nvPr/>
        </p:nvSpPr>
        <p:spPr>
          <a:xfrm>
            <a:off x="5565794" y="3667679"/>
            <a:ext cx="741059" cy="5104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64D583E3-1933-47C8-A981-99C0BB4F7B0B}"/>
              </a:ext>
            </a:extLst>
          </p:cNvPr>
          <p:cNvSpPr/>
          <p:nvPr/>
        </p:nvSpPr>
        <p:spPr>
          <a:xfrm>
            <a:off x="8770803" y="5598938"/>
            <a:ext cx="741060" cy="6916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F509B1BE-DC63-4C5A-8E87-656A744CABB3}"/>
              </a:ext>
            </a:extLst>
          </p:cNvPr>
          <p:cNvSpPr/>
          <p:nvPr/>
        </p:nvSpPr>
        <p:spPr>
          <a:xfrm>
            <a:off x="5936323" y="4675854"/>
            <a:ext cx="741059" cy="4103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88C50F72-2B9E-4E56-B5B0-B0E2024B65FB}"/>
              </a:ext>
            </a:extLst>
          </p:cNvPr>
          <p:cNvSpPr/>
          <p:nvPr/>
        </p:nvSpPr>
        <p:spPr>
          <a:xfrm>
            <a:off x="9800250" y="4907276"/>
            <a:ext cx="860716" cy="6916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C2923CF1-83F7-4C8D-80DD-CBE3B25DDF30}"/>
              </a:ext>
            </a:extLst>
          </p:cNvPr>
          <p:cNvSpPr/>
          <p:nvPr/>
        </p:nvSpPr>
        <p:spPr>
          <a:xfrm>
            <a:off x="9223475" y="4229686"/>
            <a:ext cx="860716" cy="6916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76161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13"/>
                                        </p:tgtEl>
                                      </p:cBhvr>
                                    </p:animEffect>
                                    <p:set>
                                      <p:cBhvr>
                                        <p:cTn id="27" dur="1" fill="hold">
                                          <p:stCondLst>
                                            <p:cond delay="499"/>
                                          </p:stCondLst>
                                        </p:cTn>
                                        <p:tgtEl>
                                          <p:spTgt spid="1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14"/>
                                        </p:tgtEl>
                                      </p:cBhvr>
                                    </p:animEffect>
                                    <p:set>
                                      <p:cBhvr>
                                        <p:cTn id="32" dur="1" fill="hold">
                                          <p:stCondLst>
                                            <p:cond delay="499"/>
                                          </p:stCondLst>
                                        </p:cTn>
                                        <p:tgtEl>
                                          <p:spTgt spid="1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18"/>
                                        </p:tgtEl>
                                      </p:cBhvr>
                                    </p:animEffect>
                                    <p:set>
                                      <p:cBhvr>
                                        <p:cTn id="37" dur="1" fill="hold">
                                          <p:stCondLst>
                                            <p:cond delay="499"/>
                                          </p:stCondLst>
                                        </p:cTn>
                                        <p:tgtEl>
                                          <p:spTgt spid="18"/>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0" nodeType="clickEffect">
                                  <p:stCondLst>
                                    <p:cond delay="0"/>
                                  </p:stCondLst>
                                  <p:childTnLst>
                                    <p:animEffect transition="out" filter="fade">
                                      <p:cBhvr>
                                        <p:cTn id="41" dur="500"/>
                                        <p:tgtEl>
                                          <p:spTgt spid="16"/>
                                        </p:tgtEl>
                                      </p:cBhvr>
                                    </p:animEffect>
                                    <p:set>
                                      <p:cBhvr>
                                        <p:cTn id="42" dur="1" fill="hold">
                                          <p:stCondLst>
                                            <p:cond delay="499"/>
                                          </p:stCondLst>
                                        </p:cTn>
                                        <p:tgtEl>
                                          <p:spTgt spid="16"/>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0" nodeType="clickEffect">
                                  <p:stCondLst>
                                    <p:cond delay="0"/>
                                  </p:stCondLst>
                                  <p:childTnLst>
                                    <p:animEffect transition="out" filter="fade">
                                      <p:cBhvr>
                                        <p:cTn id="46" dur="500"/>
                                        <p:tgtEl>
                                          <p:spTgt spid="17"/>
                                        </p:tgtEl>
                                      </p:cBhvr>
                                    </p:animEffect>
                                    <p:set>
                                      <p:cBhvr>
                                        <p:cTn id="47" dur="1" fill="hold">
                                          <p:stCondLst>
                                            <p:cond delay="499"/>
                                          </p:stCondLst>
                                        </p:cTn>
                                        <p:tgtEl>
                                          <p:spTgt spid="1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grpId="0" nodeType="clickEffect">
                                  <p:stCondLst>
                                    <p:cond delay="0"/>
                                  </p:stCondLst>
                                  <p:childTnLst>
                                    <p:animEffect transition="out" filter="fade">
                                      <p:cBhvr>
                                        <p:cTn id="51" dur="500"/>
                                        <p:tgtEl>
                                          <p:spTgt spid="15"/>
                                        </p:tgtEl>
                                      </p:cBhvr>
                                    </p:animEffect>
                                    <p:set>
                                      <p:cBhvr>
                                        <p:cTn id="5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1BC9FC-42F4-4556-81F8-6FFE0CDE2869}"/>
              </a:ext>
            </a:extLst>
          </p:cNvPr>
          <p:cNvSpPr>
            <a:spLocks noGrp="1"/>
          </p:cNvSpPr>
          <p:nvPr>
            <p:ph type="title"/>
          </p:nvPr>
        </p:nvSpPr>
        <p:spPr>
          <a:xfrm>
            <a:off x="426720" y="110013"/>
            <a:ext cx="11460480" cy="1142048"/>
          </a:xfrm>
        </p:spPr>
        <p:txBody>
          <a:bodyPr>
            <a:normAutofit/>
          </a:bodyPr>
          <a:lstStyle/>
          <a:p>
            <a:r>
              <a:rPr lang="ja-JP" altLang="en-US" sz="4000" b="1" dirty="0">
                <a:latin typeface="HG丸ｺﾞｼｯｸM-PRO" panose="020F0600000000000000" pitchFamily="50" charset="-128"/>
                <a:ea typeface="HG丸ｺﾞｼｯｸM-PRO" panose="020F0600000000000000" pitchFamily="50" charset="-128"/>
              </a:rPr>
              <a:t>なぜ売ってはいけないの？</a:t>
            </a:r>
            <a:endParaRPr kumimoji="1" lang="ja-JP" altLang="en-US" sz="4000" b="1"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a:extLst>
              <a:ext uri="{FF2B5EF4-FFF2-40B4-BE49-F238E27FC236}">
                <a16:creationId xmlns:a16="http://schemas.microsoft.com/office/drawing/2014/main" id="{0F8E08A1-00D0-4118-B3B6-B2B1B4FFE40A}"/>
              </a:ext>
            </a:extLst>
          </p:cNvPr>
          <p:cNvSpPr>
            <a:spLocks noGrp="1"/>
          </p:cNvSpPr>
          <p:nvPr>
            <p:ph idx="1"/>
          </p:nvPr>
        </p:nvSpPr>
        <p:spPr>
          <a:xfrm>
            <a:off x="300625" y="1390389"/>
            <a:ext cx="11674257" cy="4922728"/>
          </a:xfrm>
        </p:spPr>
        <p:txBody>
          <a:bodyPr>
            <a:normAutofit/>
          </a:bodyPr>
          <a:lstStyle/>
          <a:p>
            <a:pPr marL="0" indent="0">
              <a:buNone/>
            </a:pPr>
            <a:r>
              <a:rPr lang="ja-JP" altLang="en-US" sz="3600" b="1" dirty="0">
                <a:latin typeface="HG丸ｺﾞｼｯｸM-PRO" panose="020F0600000000000000" pitchFamily="50" charset="-128"/>
                <a:ea typeface="HG丸ｺﾞｼｯｸM-PRO" panose="020F0600000000000000" pitchFamily="50" charset="-128"/>
              </a:rPr>
              <a:t>・安く買った中古の腕時計</a:t>
            </a:r>
            <a:r>
              <a:rPr lang="en-US" altLang="ja-JP" sz="3600" b="1" dirty="0">
                <a:latin typeface="HG丸ｺﾞｼｯｸM-PRO" panose="020F0600000000000000" pitchFamily="50" charset="-128"/>
                <a:ea typeface="HG丸ｺﾞｼｯｸM-PRO" panose="020F0600000000000000" pitchFamily="50" charset="-128"/>
              </a:rPr>
              <a:t>……</a:t>
            </a:r>
            <a:r>
              <a:rPr lang="ja-JP" altLang="en-US" sz="3600" b="1" dirty="0">
                <a:latin typeface="HG丸ｺﾞｼｯｸM-PRO" panose="020F0600000000000000" pitchFamily="50" charset="-128"/>
                <a:ea typeface="HG丸ｺﾞｼｯｸM-PRO" panose="020F0600000000000000" pitchFamily="50" charset="-128"/>
              </a:rPr>
              <a:t>（　</a:t>
            </a:r>
            <a:r>
              <a:rPr lang="en-US" altLang="ja-JP" sz="3600" b="1" dirty="0">
                <a:latin typeface="HG丸ｺﾞｼｯｸM-PRO" panose="020F0600000000000000" pitchFamily="50" charset="-128"/>
                <a:ea typeface="HG丸ｺﾞｼｯｸM-PRO" panose="020F0600000000000000" pitchFamily="50" charset="-128"/>
              </a:rPr>
              <a:t>×</a:t>
            </a:r>
            <a:r>
              <a:rPr lang="ja-JP" altLang="en-US" sz="3600" b="1" dirty="0">
                <a:latin typeface="HG丸ｺﾞｼｯｸM-PRO" panose="020F0600000000000000" pitchFamily="50" charset="-128"/>
                <a:ea typeface="HG丸ｺﾞｼｯｸM-PRO" panose="020F0600000000000000" pitchFamily="50" charset="-128"/>
              </a:rPr>
              <a:t>　）</a:t>
            </a:r>
            <a:endParaRPr lang="en-US" altLang="ja-JP" sz="3600" b="1" dirty="0">
              <a:latin typeface="HG丸ｺﾞｼｯｸM-PRO" panose="020F0600000000000000" pitchFamily="50" charset="-128"/>
              <a:ea typeface="HG丸ｺﾞｼｯｸM-PRO" panose="020F0600000000000000" pitchFamily="50" charset="-128"/>
            </a:endParaRPr>
          </a:p>
          <a:p>
            <a:pPr marL="0" indent="0">
              <a:buNone/>
            </a:pPr>
            <a:r>
              <a:rPr lang="ja-JP" altLang="en-US" sz="3600" b="1" dirty="0">
                <a:latin typeface="HG丸ｺﾞｼｯｸM-PRO" panose="020F0600000000000000" pitchFamily="50" charset="-128"/>
                <a:ea typeface="HG丸ｺﾞｼｯｸM-PRO" panose="020F0600000000000000" pitchFamily="50" charset="-128"/>
              </a:rPr>
              <a:t>　→</a:t>
            </a:r>
            <a:r>
              <a:rPr lang="ja-JP" altLang="en-US" sz="3600" b="1" dirty="0">
                <a:solidFill>
                  <a:srgbClr val="FF0000"/>
                </a:solidFill>
                <a:latin typeface="HG丸ｺﾞｼｯｸM-PRO" panose="020F0600000000000000" pitchFamily="50" charset="-128"/>
                <a:ea typeface="HG丸ｺﾞｼｯｸM-PRO" panose="020F0600000000000000" pitchFamily="50" charset="-128"/>
              </a:rPr>
              <a:t>古物商許可が必要</a:t>
            </a:r>
            <a:endParaRPr lang="en-US" altLang="ja-JP" sz="3600" b="1" dirty="0">
              <a:solidFill>
                <a:srgbClr val="FF0000"/>
              </a:solidFill>
              <a:latin typeface="HG丸ｺﾞｼｯｸM-PRO" panose="020F0600000000000000" pitchFamily="50" charset="-128"/>
              <a:ea typeface="HG丸ｺﾞｼｯｸM-PRO" panose="020F0600000000000000" pitchFamily="50" charset="-128"/>
            </a:endParaRPr>
          </a:p>
          <a:p>
            <a:pPr marL="0" indent="0">
              <a:buNone/>
            </a:pPr>
            <a:endParaRPr lang="en-US" altLang="ja-JP" b="1" dirty="0">
              <a:latin typeface="HG丸ｺﾞｼｯｸM-PRO" panose="020F0600000000000000" pitchFamily="50" charset="-128"/>
              <a:ea typeface="HG丸ｺﾞｼｯｸM-PRO" panose="020F0600000000000000" pitchFamily="50" charset="-128"/>
            </a:endParaRPr>
          </a:p>
          <a:p>
            <a:pPr marL="0" indent="0">
              <a:buNone/>
            </a:pPr>
            <a:r>
              <a:rPr lang="ja-JP" altLang="en-US" sz="3600" b="1" dirty="0">
                <a:latin typeface="HG丸ｺﾞｼｯｸM-PRO" panose="020F0600000000000000" pitchFamily="50" charset="-128"/>
                <a:ea typeface="HG丸ｺﾞｼｯｸM-PRO" panose="020F0600000000000000" pitchFamily="50" charset="-128"/>
              </a:rPr>
              <a:t>・無断複製したゲームソフト</a:t>
            </a:r>
            <a:r>
              <a:rPr lang="en-US" altLang="ja-JP" sz="3600" b="1" dirty="0">
                <a:latin typeface="HG丸ｺﾞｼｯｸM-PRO" panose="020F0600000000000000" pitchFamily="50" charset="-128"/>
                <a:ea typeface="HG丸ｺﾞｼｯｸM-PRO" panose="020F0600000000000000" pitchFamily="50" charset="-128"/>
              </a:rPr>
              <a:t>……</a:t>
            </a:r>
            <a:r>
              <a:rPr lang="ja-JP" altLang="en-US" sz="3600" b="1" dirty="0">
                <a:latin typeface="HG丸ｺﾞｼｯｸM-PRO" panose="020F0600000000000000" pitchFamily="50" charset="-128"/>
                <a:ea typeface="HG丸ｺﾞｼｯｸM-PRO" panose="020F0600000000000000" pitchFamily="50" charset="-128"/>
              </a:rPr>
              <a:t>（　</a:t>
            </a:r>
            <a:r>
              <a:rPr lang="en-US" altLang="ja-JP" sz="3600" b="1" dirty="0">
                <a:latin typeface="HG丸ｺﾞｼｯｸM-PRO" panose="020F0600000000000000" pitchFamily="50" charset="-128"/>
                <a:ea typeface="HG丸ｺﾞｼｯｸM-PRO" panose="020F0600000000000000" pitchFamily="50" charset="-128"/>
              </a:rPr>
              <a:t>×</a:t>
            </a:r>
            <a:r>
              <a:rPr lang="ja-JP" altLang="en-US" sz="3600" b="1" dirty="0">
                <a:latin typeface="HG丸ｺﾞｼｯｸM-PRO" panose="020F0600000000000000" pitchFamily="50" charset="-128"/>
                <a:ea typeface="HG丸ｺﾞｼｯｸM-PRO" panose="020F0600000000000000" pitchFamily="50" charset="-128"/>
              </a:rPr>
              <a:t>　）</a:t>
            </a:r>
            <a:endParaRPr lang="en-US" altLang="ja-JP" sz="3600" b="1" dirty="0">
              <a:latin typeface="HG丸ｺﾞｼｯｸM-PRO" panose="020F0600000000000000" pitchFamily="50" charset="-128"/>
              <a:ea typeface="HG丸ｺﾞｼｯｸM-PRO" panose="020F0600000000000000" pitchFamily="50" charset="-128"/>
            </a:endParaRPr>
          </a:p>
          <a:p>
            <a:pPr marL="0" indent="0">
              <a:buNone/>
            </a:pPr>
            <a:r>
              <a:rPr lang="ja-JP" altLang="en-US" sz="3600" b="1" dirty="0">
                <a:latin typeface="HG丸ｺﾞｼｯｸM-PRO" panose="020F0600000000000000" pitchFamily="50" charset="-128"/>
                <a:ea typeface="HG丸ｺﾞｼｯｸM-PRO" panose="020F0600000000000000" pitchFamily="50" charset="-128"/>
              </a:rPr>
              <a:t>　→</a:t>
            </a:r>
            <a:r>
              <a:rPr lang="ja-JP" altLang="en-US" sz="3600" b="1" dirty="0">
                <a:solidFill>
                  <a:srgbClr val="FF0000"/>
                </a:solidFill>
                <a:latin typeface="HG丸ｺﾞｼｯｸM-PRO" panose="020F0600000000000000" pitchFamily="50" charset="-128"/>
                <a:ea typeface="HG丸ｺﾞｼｯｸM-PRO" panose="020F0600000000000000" pitchFamily="50" charset="-128"/>
              </a:rPr>
              <a:t>著作権の侵害　</a:t>
            </a:r>
            <a:endParaRPr lang="en-US" altLang="ja-JP" sz="3600" b="1" dirty="0">
              <a:solidFill>
                <a:srgbClr val="FF0000"/>
              </a:solidFill>
              <a:latin typeface="HG丸ｺﾞｼｯｸM-PRO" panose="020F0600000000000000" pitchFamily="50" charset="-128"/>
              <a:ea typeface="HG丸ｺﾞｼｯｸM-PRO" panose="020F0600000000000000" pitchFamily="50" charset="-128"/>
            </a:endParaRPr>
          </a:p>
          <a:p>
            <a:pPr marL="0" indent="0">
              <a:buNone/>
            </a:pPr>
            <a:endParaRPr kumimoji="1" lang="en-US" altLang="ja-JP"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3600" b="1" dirty="0">
                <a:latin typeface="HG丸ｺﾞｼｯｸM-PRO" panose="020F0600000000000000" pitchFamily="50" charset="-128"/>
                <a:ea typeface="HG丸ｺﾞｼｯｸM-PRO" panose="020F0600000000000000" pitchFamily="50" charset="-128"/>
              </a:rPr>
              <a:t>・病院で処方してもらった風邪薬</a:t>
            </a:r>
            <a:r>
              <a:rPr kumimoji="1" lang="en-US" altLang="ja-JP" sz="3600" b="1" dirty="0">
                <a:latin typeface="HG丸ｺﾞｼｯｸM-PRO" panose="020F0600000000000000" pitchFamily="50" charset="-128"/>
                <a:ea typeface="HG丸ｺﾞｼｯｸM-PRO" panose="020F0600000000000000" pitchFamily="50" charset="-128"/>
              </a:rPr>
              <a:t>……</a:t>
            </a:r>
            <a:r>
              <a:rPr kumimoji="1" lang="ja-JP" altLang="en-US" sz="3600" b="1" dirty="0">
                <a:latin typeface="HG丸ｺﾞｼｯｸM-PRO" panose="020F0600000000000000" pitchFamily="50" charset="-128"/>
                <a:ea typeface="HG丸ｺﾞｼｯｸM-PRO" panose="020F0600000000000000" pitchFamily="50" charset="-128"/>
              </a:rPr>
              <a:t>（　</a:t>
            </a:r>
            <a:r>
              <a:rPr kumimoji="1" lang="en-US" altLang="ja-JP" sz="3600" b="1" dirty="0">
                <a:latin typeface="HG丸ｺﾞｼｯｸM-PRO" panose="020F0600000000000000" pitchFamily="50" charset="-128"/>
                <a:ea typeface="HG丸ｺﾞｼｯｸM-PRO" panose="020F0600000000000000" pitchFamily="50" charset="-128"/>
              </a:rPr>
              <a:t>×</a:t>
            </a:r>
            <a:r>
              <a:rPr kumimoji="1" lang="ja-JP" altLang="en-US" sz="3600" b="1" dirty="0">
                <a:latin typeface="HG丸ｺﾞｼｯｸM-PRO" panose="020F0600000000000000" pitchFamily="50" charset="-128"/>
                <a:ea typeface="HG丸ｺﾞｼｯｸM-PRO" panose="020F0600000000000000" pitchFamily="50" charset="-128"/>
              </a:rPr>
              <a:t>　）</a:t>
            </a:r>
            <a:endParaRPr kumimoji="1" lang="en-US" altLang="ja-JP" sz="3600"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3600" b="1" dirty="0">
                <a:latin typeface="HG丸ｺﾞｼｯｸM-PRO" panose="020F0600000000000000" pitchFamily="50" charset="-128"/>
                <a:ea typeface="HG丸ｺﾞｼｯｸM-PRO" panose="020F0600000000000000" pitchFamily="50" charset="-128"/>
              </a:rPr>
              <a:t>　→</a:t>
            </a:r>
            <a:r>
              <a:rPr kumimoji="1" lang="ja-JP" altLang="en-US" sz="3600" b="1" dirty="0">
                <a:solidFill>
                  <a:srgbClr val="FF0000"/>
                </a:solidFill>
                <a:latin typeface="HG丸ｺﾞｼｯｸM-PRO" panose="020F0600000000000000" pitchFamily="50" charset="-128"/>
                <a:ea typeface="HG丸ｺﾞｼｯｸM-PRO" panose="020F0600000000000000" pitchFamily="50" charset="-128"/>
              </a:rPr>
              <a:t>医薬品医療機器等法（</a:t>
            </a:r>
            <a:r>
              <a:rPr lang="ja-JP" altLang="en-US" sz="3600" b="1" dirty="0">
                <a:solidFill>
                  <a:srgbClr val="FF0000"/>
                </a:solidFill>
                <a:latin typeface="HG丸ｺﾞｼｯｸM-PRO" panose="020F0600000000000000" pitchFamily="50" charset="-128"/>
                <a:ea typeface="HG丸ｺﾞｼｯｸM-PRO" panose="020F0600000000000000" pitchFamily="50" charset="-128"/>
              </a:rPr>
              <a:t>薬機法）違反</a:t>
            </a:r>
            <a:endParaRPr lang="en-US" altLang="ja-JP" sz="3600" b="1" dirty="0">
              <a:solidFill>
                <a:srgbClr val="FF0000"/>
              </a:solidFill>
              <a:latin typeface="HG丸ｺﾞｼｯｸM-PRO" panose="020F0600000000000000" pitchFamily="50" charset="-128"/>
              <a:ea typeface="HG丸ｺﾞｼｯｸM-PRO" panose="020F0600000000000000" pitchFamily="50" charset="-128"/>
            </a:endParaRPr>
          </a:p>
        </p:txBody>
      </p:sp>
      <p:pic>
        <p:nvPicPr>
          <p:cNvPr id="5" name="図 4" descr="時計, 立つ, 大きい, 座る が含まれている画像&#10;&#10;自動的に生成された説明">
            <a:extLst>
              <a:ext uri="{FF2B5EF4-FFF2-40B4-BE49-F238E27FC236}">
                <a16:creationId xmlns:a16="http://schemas.microsoft.com/office/drawing/2014/main" id="{A8D5CE77-61E0-426B-B262-E5B9A0B7F2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7800" y="185028"/>
            <a:ext cx="2134065" cy="2134065"/>
          </a:xfrm>
          <a:prstGeom prst="rect">
            <a:avLst/>
          </a:prstGeom>
        </p:spPr>
      </p:pic>
      <p:pic>
        <p:nvPicPr>
          <p:cNvPr id="7" name="図 6" descr="ケーキ, テーブル が含まれている画像&#10;&#10;自動的に生成された説明">
            <a:extLst>
              <a:ext uri="{FF2B5EF4-FFF2-40B4-BE49-F238E27FC236}">
                <a16:creationId xmlns:a16="http://schemas.microsoft.com/office/drawing/2014/main" id="{58127712-B612-4EF2-A00A-DDE6CAC112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12351" y="2152446"/>
            <a:ext cx="2274849" cy="2274849"/>
          </a:xfrm>
          <a:prstGeom prst="rect">
            <a:avLst/>
          </a:prstGeom>
        </p:spPr>
      </p:pic>
      <p:pic>
        <p:nvPicPr>
          <p:cNvPr id="9" name="図 8">
            <a:extLst>
              <a:ext uri="{FF2B5EF4-FFF2-40B4-BE49-F238E27FC236}">
                <a16:creationId xmlns:a16="http://schemas.microsoft.com/office/drawing/2014/main" id="{9E1709B7-CB90-462D-A5E3-9C12BE3155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60382" y="4457572"/>
            <a:ext cx="1714500" cy="1855545"/>
          </a:xfrm>
          <a:prstGeom prst="rect">
            <a:avLst/>
          </a:prstGeom>
        </p:spPr>
      </p:pic>
    </p:spTree>
    <p:extLst>
      <p:ext uri="{BB962C8B-B14F-4D97-AF65-F5344CB8AC3E}">
        <p14:creationId xmlns:p14="http://schemas.microsoft.com/office/powerpoint/2010/main" val="3919723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1BC9FC-42F4-4556-81F8-6FFE0CDE2869}"/>
              </a:ext>
            </a:extLst>
          </p:cNvPr>
          <p:cNvSpPr>
            <a:spLocks noGrp="1"/>
          </p:cNvSpPr>
          <p:nvPr>
            <p:ph type="title"/>
          </p:nvPr>
        </p:nvSpPr>
        <p:spPr>
          <a:xfrm>
            <a:off x="426720" y="110013"/>
            <a:ext cx="11460480" cy="1142048"/>
          </a:xfrm>
        </p:spPr>
        <p:txBody>
          <a:bodyPr>
            <a:normAutofit/>
          </a:bodyPr>
          <a:lstStyle/>
          <a:p>
            <a:r>
              <a:rPr lang="ja-JP" altLang="en-US" sz="4000" b="1" dirty="0">
                <a:latin typeface="HG丸ｺﾞｼｯｸM-PRO" panose="020F0600000000000000" pitchFamily="50" charset="-128"/>
                <a:ea typeface="HG丸ｺﾞｼｯｸM-PRO" panose="020F0600000000000000" pitchFamily="50" charset="-128"/>
              </a:rPr>
              <a:t>なぜ売ってはいけないの？</a:t>
            </a:r>
            <a:endParaRPr kumimoji="1" lang="ja-JP" altLang="en-US" sz="4000" b="1"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a:extLst>
              <a:ext uri="{FF2B5EF4-FFF2-40B4-BE49-F238E27FC236}">
                <a16:creationId xmlns:a16="http://schemas.microsoft.com/office/drawing/2014/main" id="{0F8E08A1-00D0-4118-B3B6-B2B1B4FFE40A}"/>
              </a:ext>
            </a:extLst>
          </p:cNvPr>
          <p:cNvSpPr>
            <a:spLocks noGrp="1"/>
          </p:cNvSpPr>
          <p:nvPr>
            <p:ph idx="1"/>
          </p:nvPr>
        </p:nvSpPr>
        <p:spPr>
          <a:xfrm>
            <a:off x="300625" y="1390389"/>
            <a:ext cx="11674257" cy="4922728"/>
          </a:xfrm>
        </p:spPr>
        <p:txBody>
          <a:bodyPr>
            <a:normAutofit/>
          </a:bodyPr>
          <a:lstStyle/>
          <a:p>
            <a:pPr marL="0" indent="0">
              <a:buNone/>
            </a:pPr>
            <a:r>
              <a:rPr lang="ja-JP" altLang="en-US" sz="3200" b="1" dirty="0">
                <a:latin typeface="HG丸ｺﾞｼｯｸM-PRO" panose="020F0600000000000000" pitchFamily="50" charset="-128"/>
                <a:ea typeface="HG丸ｺﾞｼｯｸM-PRO" panose="020F0600000000000000" pitchFamily="50" charset="-128"/>
              </a:rPr>
              <a:t>・ブランド品のデザインを真似た自作のバッグ</a:t>
            </a:r>
            <a:r>
              <a:rPr lang="en-US" altLang="ja-JP" sz="3200" b="1" dirty="0">
                <a:latin typeface="HG丸ｺﾞｼｯｸM-PRO" panose="020F0600000000000000" pitchFamily="50" charset="-128"/>
                <a:ea typeface="HG丸ｺﾞｼｯｸM-PRO" panose="020F0600000000000000" pitchFamily="50" charset="-128"/>
              </a:rPr>
              <a:t>…</a:t>
            </a:r>
            <a:r>
              <a:rPr lang="ja-JP" altLang="en-US" sz="3200" b="1" dirty="0">
                <a:latin typeface="HG丸ｺﾞｼｯｸM-PRO" panose="020F0600000000000000" pitchFamily="50" charset="-128"/>
                <a:ea typeface="HG丸ｺﾞｼｯｸM-PRO" panose="020F0600000000000000" pitchFamily="50" charset="-128"/>
              </a:rPr>
              <a:t>（</a:t>
            </a:r>
            <a:r>
              <a:rPr lang="en-US" altLang="ja-JP" sz="3200" b="1" dirty="0">
                <a:latin typeface="HG丸ｺﾞｼｯｸM-PRO" panose="020F0600000000000000" pitchFamily="50" charset="-128"/>
                <a:ea typeface="HG丸ｺﾞｼｯｸM-PRO" panose="020F0600000000000000" pitchFamily="50" charset="-128"/>
              </a:rPr>
              <a:t>×</a:t>
            </a:r>
            <a:r>
              <a:rPr lang="ja-JP" altLang="en-US" sz="3200" b="1" dirty="0">
                <a:latin typeface="HG丸ｺﾞｼｯｸM-PRO" panose="020F0600000000000000" pitchFamily="50" charset="-128"/>
                <a:ea typeface="HG丸ｺﾞｼｯｸM-PRO" panose="020F0600000000000000" pitchFamily="50" charset="-128"/>
              </a:rPr>
              <a:t>）</a:t>
            </a:r>
            <a:endParaRPr lang="en-US" altLang="ja-JP" sz="3200" b="1" dirty="0">
              <a:latin typeface="HG丸ｺﾞｼｯｸM-PRO" panose="020F0600000000000000" pitchFamily="50" charset="-128"/>
              <a:ea typeface="HG丸ｺﾞｼｯｸM-PRO" panose="020F0600000000000000" pitchFamily="50" charset="-128"/>
            </a:endParaRPr>
          </a:p>
          <a:p>
            <a:pPr marL="0" indent="0">
              <a:buNone/>
            </a:pPr>
            <a:r>
              <a:rPr lang="ja-JP" altLang="en-US" sz="3600" b="1" dirty="0">
                <a:latin typeface="HG丸ｺﾞｼｯｸM-PRO" panose="020F0600000000000000" pitchFamily="50" charset="-128"/>
                <a:ea typeface="HG丸ｺﾞｼｯｸM-PRO" panose="020F0600000000000000" pitchFamily="50" charset="-128"/>
              </a:rPr>
              <a:t>　→</a:t>
            </a:r>
            <a:r>
              <a:rPr lang="ja-JP" altLang="en-US" sz="3600" b="1" dirty="0">
                <a:solidFill>
                  <a:srgbClr val="FF0000"/>
                </a:solidFill>
                <a:latin typeface="HG丸ｺﾞｼｯｸM-PRO" panose="020F0600000000000000" pitchFamily="50" charset="-128"/>
                <a:ea typeface="HG丸ｺﾞｼｯｸM-PRO" panose="020F0600000000000000" pitchFamily="50" charset="-128"/>
              </a:rPr>
              <a:t>意匠権の侵害</a:t>
            </a:r>
            <a:endParaRPr lang="en-US" altLang="ja-JP" sz="3600" b="1" dirty="0">
              <a:solidFill>
                <a:srgbClr val="FF0000"/>
              </a:solidFill>
              <a:latin typeface="HG丸ｺﾞｼｯｸM-PRO" panose="020F0600000000000000" pitchFamily="50" charset="-128"/>
              <a:ea typeface="HG丸ｺﾞｼｯｸM-PRO" panose="020F0600000000000000" pitchFamily="50" charset="-128"/>
            </a:endParaRPr>
          </a:p>
          <a:p>
            <a:pPr marL="0" indent="0">
              <a:buNone/>
            </a:pPr>
            <a:endParaRPr lang="en-US" altLang="ja-JP" b="1" dirty="0">
              <a:latin typeface="HG丸ｺﾞｼｯｸM-PRO" panose="020F0600000000000000" pitchFamily="50" charset="-128"/>
              <a:ea typeface="HG丸ｺﾞｼｯｸM-PRO" panose="020F0600000000000000" pitchFamily="50" charset="-128"/>
            </a:endParaRPr>
          </a:p>
          <a:p>
            <a:pPr marL="0" indent="0">
              <a:buNone/>
            </a:pPr>
            <a:r>
              <a:rPr lang="ja-JP" altLang="en-US" sz="3200" b="1" dirty="0">
                <a:latin typeface="HG丸ｺﾞｼｯｸM-PRO" panose="020F0600000000000000" pitchFamily="50" charset="-128"/>
                <a:ea typeface="HG丸ｺﾞｼｯｸM-PRO" panose="020F0600000000000000" pitchFamily="50" charset="-128"/>
              </a:rPr>
              <a:t>・定価より高い人気アイドルのコンサートチケット</a:t>
            </a:r>
            <a:r>
              <a:rPr lang="en-US" altLang="ja-JP" sz="3200" b="1" dirty="0">
                <a:latin typeface="HG丸ｺﾞｼｯｸM-PRO" panose="020F0600000000000000" pitchFamily="50" charset="-128"/>
                <a:ea typeface="HG丸ｺﾞｼｯｸM-PRO" panose="020F0600000000000000" pitchFamily="50" charset="-128"/>
              </a:rPr>
              <a:t>…</a:t>
            </a:r>
            <a:r>
              <a:rPr lang="ja-JP" altLang="en-US" sz="3200" b="1" dirty="0">
                <a:latin typeface="HG丸ｺﾞｼｯｸM-PRO" panose="020F0600000000000000" pitchFamily="50" charset="-128"/>
                <a:ea typeface="HG丸ｺﾞｼｯｸM-PRO" panose="020F0600000000000000" pitchFamily="50" charset="-128"/>
              </a:rPr>
              <a:t>（</a:t>
            </a:r>
            <a:r>
              <a:rPr lang="en-US" altLang="ja-JP" sz="3200" b="1" dirty="0">
                <a:latin typeface="HG丸ｺﾞｼｯｸM-PRO" panose="020F0600000000000000" pitchFamily="50" charset="-128"/>
                <a:ea typeface="HG丸ｺﾞｼｯｸM-PRO" panose="020F0600000000000000" pitchFamily="50" charset="-128"/>
              </a:rPr>
              <a:t>×</a:t>
            </a:r>
            <a:r>
              <a:rPr lang="ja-JP" altLang="en-US" sz="3200" b="1" dirty="0">
                <a:latin typeface="HG丸ｺﾞｼｯｸM-PRO" panose="020F0600000000000000" pitchFamily="50" charset="-128"/>
                <a:ea typeface="HG丸ｺﾞｼｯｸM-PRO" panose="020F0600000000000000" pitchFamily="50" charset="-128"/>
              </a:rPr>
              <a:t>）</a:t>
            </a:r>
            <a:r>
              <a:rPr kumimoji="1" lang="ja-JP" altLang="en-US" sz="3600" b="1" dirty="0">
                <a:latin typeface="HG丸ｺﾞｼｯｸM-PRO" panose="020F0600000000000000" pitchFamily="50" charset="-128"/>
                <a:ea typeface="HG丸ｺﾞｼｯｸM-PRO" panose="020F0600000000000000" pitchFamily="50" charset="-128"/>
              </a:rPr>
              <a:t>　　　</a:t>
            </a:r>
            <a:endParaRPr kumimoji="1" lang="en-US" altLang="ja-JP" sz="3600" b="1" dirty="0">
              <a:latin typeface="HG丸ｺﾞｼｯｸM-PRO" panose="020F0600000000000000" pitchFamily="50" charset="-128"/>
              <a:ea typeface="HG丸ｺﾞｼｯｸM-PRO" panose="020F0600000000000000" pitchFamily="50" charset="-128"/>
            </a:endParaRPr>
          </a:p>
          <a:p>
            <a:pPr marL="0" indent="0">
              <a:buNone/>
            </a:pPr>
            <a:r>
              <a:rPr lang="ja-JP" altLang="en-US" sz="3600" b="1" dirty="0">
                <a:latin typeface="HG丸ｺﾞｼｯｸM-PRO" panose="020F0600000000000000" pitchFamily="50" charset="-128"/>
                <a:ea typeface="HG丸ｺﾞｼｯｸM-PRO" panose="020F0600000000000000" pitchFamily="50" charset="-128"/>
              </a:rPr>
              <a:t>　</a:t>
            </a:r>
            <a:r>
              <a:rPr kumimoji="1" lang="ja-JP" altLang="en-US" sz="3600" b="1" dirty="0">
                <a:latin typeface="HG丸ｺﾞｼｯｸM-PRO" panose="020F0600000000000000" pitchFamily="50" charset="-128"/>
                <a:ea typeface="HG丸ｺﾞｼｯｸM-PRO" panose="020F0600000000000000" pitchFamily="50" charset="-128"/>
              </a:rPr>
              <a:t>→</a:t>
            </a:r>
            <a:r>
              <a:rPr kumimoji="1" lang="ja-JP" altLang="en-US" sz="3600" b="1" dirty="0">
                <a:solidFill>
                  <a:srgbClr val="FF0000"/>
                </a:solidFill>
                <a:latin typeface="HG丸ｺﾞｼｯｸM-PRO" panose="020F0600000000000000" pitchFamily="50" charset="-128"/>
                <a:ea typeface="HG丸ｺﾞｼｯｸM-PRO" panose="020F0600000000000000" pitchFamily="50" charset="-128"/>
              </a:rPr>
              <a:t>チケット不正転売禁止法違反</a:t>
            </a:r>
            <a:endParaRPr kumimoji="1" lang="en-US" altLang="ja-JP" sz="3600" b="1" dirty="0">
              <a:solidFill>
                <a:srgbClr val="FF0000"/>
              </a:solidFill>
              <a:latin typeface="HG丸ｺﾞｼｯｸM-PRO" panose="020F0600000000000000" pitchFamily="50" charset="-128"/>
              <a:ea typeface="HG丸ｺﾞｼｯｸM-PRO" panose="020F0600000000000000" pitchFamily="50" charset="-128"/>
            </a:endParaRPr>
          </a:p>
          <a:p>
            <a:pPr marL="0" indent="0">
              <a:buNone/>
            </a:pPr>
            <a:endParaRPr lang="en-US" altLang="ja-JP"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3200" b="1" dirty="0">
                <a:latin typeface="HG丸ｺﾞｼｯｸM-PRO" panose="020F0600000000000000" pitchFamily="50" charset="-128"/>
                <a:ea typeface="HG丸ｺﾞｼｯｸM-PRO" panose="020F0600000000000000" pitchFamily="50" charset="-128"/>
              </a:rPr>
              <a:t>・好きな芸能人の写真を集めた自作の写真集</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a:t>
            </a:r>
            <a:r>
              <a:rPr kumimoji="1" lang="en-US" altLang="ja-JP" sz="3200" b="1" dirty="0">
                <a:latin typeface="HG丸ｺﾞｼｯｸM-PRO" panose="020F0600000000000000" pitchFamily="50" charset="-128"/>
                <a:ea typeface="HG丸ｺﾞｼｯｸM-PRO" panose="020F0600000000000000" pitchFamily="50" charset="-128"/>
              </a:rPr>
              <a:t>×</a:t>
            </a:r>
            <a:r>
              <a:rPr kumimoji="1" lang="ja-JP" altLang="en-US" sz="3200" b="1" dirty="0">
                <a:latin typeface="HG丸ｺﾞｼｯｸM-PRO" panose="020F0600000000000000" pitchFamily="50" charset="-128"/>
                <a:ea typeface="HG丸ｺﾞｼｯｸM-PRO" panose="020F0600000000000000" pitchFamily="50" charset="-128"/>
              </a:rPr>
              <a:t>）</a:t>
            </a:r>
            <a:endParaRPr kumimoji="1" lang="en-US" altLang="ja-JP" sz="3200" b="1" dirty="0">
              <a:latin typeface="HG丸ｺﾞｼｯｸM-PRO" panose="020F0600000000000000" pitchFamily="50" charset="-128"/>
              <a:ea typeface="HG丸ｺﾞｼｯｸM-PRO" panose="020F0600000000000000" pitchFamily="50" charset="-128"/>
            </a:endParaRPr>
          </a:p>
          <a:p>
            <a:pPr marL="0" indent="0">
              <a:buNone/>
            </a:pPr>
            <a:r>
              <a:rPr lang="ja-JP" altLang="en-US" sz="3600" b="1" dirty="0">
                <a:latin typeface="HG丸ｺﾞｼｯｸM-PRO" panose="020F0600000000000000" pitchFamily="50" charset="-128"/>
                <a:ea typeface="HG丸ｺﾞｼｯｸM-PRO" panose="020F0600000000000000" pitchFamily="50" charset="-128"/>
              </a:rPr>
              <a:t>　</a:t>
            </a:r>
            <a:r>
              <a:rPr kumimoji="1" lang="ja-JP" altLang="en-US" sz="3600" b="1" dirty="0">
                <a:latin typeface="HG丸ｺﾞｼｯｸM-PRO" panose="020F0600000000000000" pitchFamily="50" charset="-128"/>
                <a:ea typeface="HG丸ｺﾞｼｯｸM-PRO" panose="020F0600000000000000" pitchFamily="50" charset="-128"/>
              </a:rPr>
              <a:t>→</a:t>
            </a:r>
            <a:r>
              <a:rPr kumimoji="1" lang="ja-JP" altLang="en-US" sz="3600" b="1" dirty="0">
                <a:solidFill>
                  <a:srgbClr val="FF0000"/>
                </a:solidFill>
                <a:latin typeface="HG丸ｺﾞｼｯｸM-PRO" panose="020F0600000000000000" pitchFamily="50" charset="-128"/>
                <a:ea typeface="HG丸ｺﾞｼｯｸM-PRO" panose="020F0600000000000000" pitchFamily="50" charset="-128"/>
              </a:rPr>
              <a:t>肖像権の侵害</a:t>
            </a:r>
            <a:endParaRPr kumimoji="1" lang="en-US" altLang="ja-JP" sz="3600" b="1" dirty="0">
              <a:solidFill>
                <a:srgbClr val="FF0000"/>
              </a:solidFill>
              <a:latin typeface="HG丸ｺﾞｼｯｸM-PRO" panose="020F0600000000000000" pitchFamily="50" charset="-128"/>
              <a:ea typeface="HG丸ｺﾞｼｯｸM-PRO" panose="020F0600000000000000" pitchFamily="50" charset="-128"/>
            </a:endParaRPr>
          </a:p>
        </p:txBody>
      </p:sp>
      <p:pic>
        <p:nvPicPr>
          <p:cNvPr id="5" name="図 4" descr="バッグ, バス, 座る, 記号 が含まれている画像&#10;&#10;自動的に生成された説明">
            <a:extLst>
              <a:ext uri="{FF2B5EF4-FFF2-40B4-BE49-F238E27FC236}">
                <a16:creationId xmlns:a16="http://schemas.microsoft.com/office/drawing/2014/main" id="{38C48660-BA40-477A-84D6-AD1F42B69A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20997" y="1399300"/>
            <a:ext cx="1466203" cy="1466203"/>
          </a:xfrm>
          <a:prstGeom prst="rect">
            <a:avLst/>
          </a:prstGeom>
        </p:spPr>
      </p:pic>
      <p:pic>
        <p:nvPicPr>
          <p:cNvPr id="7" name="図 6" descr="おもちゃ, 人形, 食品 が含まれている画像&#10;&#10;自動的に生成された説明">
            <a:extLst>
              <a:ext uri="{FF2B5EF4-FFF2-40B4-BE49-F238E27FC236}">
                <a16:creationId xmlns:a16="http://schemas.microsoft.com/office/drawing/2014/main" id="{81A84C8A-407F-4FB0-85DF-F17129B05F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71710" y="3667768"/>
            <a:ext cx="1714500" cy="1714500"/>
          </a:xfrm>
          <a:prstGeom prst="rect">
            <a:avLst/>
          </a:prstGeom>
        </p:spPr>
      </p:pic>
      <p:pic>
        <p:nvPicPr>
          <p:cNvPr id="9" name="図 8">
            <a:extLst>
              <a:ext uri="{FF2B5EF4-FFF2-40B4-BE49-F238E27FC236}">
                <a16:creationId xmlns:a16="http://schemas.microsoft.com/office/drawing/2014/main" id="{9DB2814B-377B-4935-B6FB-0EA8E04678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8251" y="5143500"/>
            <a:ext cx="1714500" cy="1714500"/>
          </a:xfrm>
          <a:prstGeom prst="rect">
            <a:avLst/>
          </a:prstGeom>
        </p:spPr>
      </p:pic>
    </p:spTree>
    <p:extLst>
      <p:ext uri="{BB962C8B-B14F-4D97-AF65-F5344CB8AC3E}">
        <p14:creationId xmlns:p14="http://schemas.microsoft.com/office/powerpoint/2010/main" val="388509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B3229-6BD1-44AA-97E5-5A1D9585C6B1}"/>
              </a:ext>
            </a:extLst>
          </p:cNvPr>
          <p:cNvSpPr>
            <a:spLocks noGrp="1"/>
          </p:cNvSpPr>
          <p:nvPr>
            <p:ph type="title"/>
          </p:nvPr>
        </p:nvSpPr>
        <p:spPr>
          <a:xfrm>
            <a:off x="450937" y="380891"/>
            <a:ext cx="10515600" cy="812322"/>
          </a:xfrm>
        </p:spPr>
        <p:txBody>
          <a:bodyPr/>
          <a:lstStyle/>
          <a:p>
            <a:r>
              <a:rPr kumimoji="1" lang="ja-JP" altLang="en-US" dirty="0">
                <a:latin typeface="HG丸ｺﾞｼｯｸM-PRO" panose="020F0600000000000000" pitchFamily="50" charset="-128"/>
                <a:ea typeface="HG丸ｺﾞｼｯｸM-PRO" panose="020F0600000000000000" pitchFamily="50" charset="-128"/>
              </a:rPr>
              <a:t>☆最近の出来事で・・・</a:t>
            </a:r>
          </a:p>
        </p:txBody>
      </p:sp>
      <p:sp>
        <p:nvSpPr>
          <p:cNvPr id="3" name="コンテンツ プレースホルダー 2">
            <a:extLst>
              <a:ext uri="{FF2B5EF4-FFF2-40B4-BE49-F238E27FC236}">
                <a16:creationId xmlns:a16="http://schemas.microsoft.com/office/drawing/2014/main" id="{67F6B84A-0076-44AC-BB6D-67A0E474F4C4}"/>
              </a:ext>
            </a:extLst>
          </p:cNvPr>
          <p:cNvSpPr>
            <a:spLocks noGrp="1"/>
          </p:cNvSpPr>
          <p:nvPr>
            <p:ph idx="1"/>
          </p:nvPr>
        </p:nvSpPr>
        <p:spPr>
          <a:xfrm>
            <a:off x="450937" y="1340069"/>
            <a:ext cx="11273425" cy="5281448"/>
          </a:xfrm>
        </p:spPr>
        <p:txBody>
          <a:bodyPr>
            <a:normAutofit/>
          </a:bodyPr>
          <a:lstStyle/>
          <a:p>
            <a:pPr marL="0" indent="0">
              <a:buNone/>
            </a:pPr>
            <a:r>
              <a:rPr kumimoji="1" lang="ja-JP" altLang="en-US" sz="4800" b="1" dirty="0">
                <a:latin typeface="HG丸ｺﾞｼｯｸM-PRO" panose="020F0600000000000000" pitchFamily="50" charset="-128"/>
                <a:ea typeface="HG丸ｺﾞｼｯｸM-PRO" panose="020F0600000000000000" pitchFamily="50" charset="-128"/>
              </a:rPr>
              <a:t>インターネット上で差別につながる物が販売されるということがありました。</a:t>
            </a:r>
            <a:endParaRPr kumimoji="1" lang="en-US" altLang="ja-JP" sz="4800" b="1" dirty="0">
              <a:latin typeface="HG丸ｺﾞｼｯｸM-PRO" panose="020F0600000000000000" pitchFamily="50" charset="-128"/>
              <a:ea typeface="HG丸ｺﾞｼｯｸM-PRO" panose="020F0600000000000000" pitchFamily="50" charset="-128"/>
            </a:endParaRPr>
          </a:p>
          <a:p>
            <a:pPr marL="0" indent="0" algn="ctr">
              <a:buNone/>
            </a:pPr>
            <a:r>
              <a:rPr lang="ja-JP" altLang="en-US" sz="4800" b="1" dirty="0">
                <a:latin typeface="HG丸ｺﾞｼｯｸM-PRO" panose="020F0600000000000000" pitchFamily="50" charset="-128"/>
                <a:ea typeface="HG丸ｺﾞｼｯｸM-PRO" panose="020F0600000000000000" pitchFamily="50" charset="-128"/>
              </a:rPr>
              <a:t>↓</a:t>
            </a:r>
            <a:endParaRPr lang="en-US" altLang="ja-JP" sz="4800" b="1"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800" b="1" dirty="0">
                <a:latin typeface="HG丸ｺﾞｼｯｸM-PRO" panose="020F0600000000000000" pitchFamily="50" charset="-128"/>
                <a:ea typeface="HG丸ｺﾞｼｯｸM-PRO" panose="020F0600000000000000" pitchFamily="50" charset="-128"/>
              </a:rPr>
              <a:t>「被差別部落の位置や関係者等の情報が掲載された書籍が販売される」</a:t>
            </a:r>
            <a:endParaRPr kumimoji="1" lang="en-US" altLang="ja-JP" sz="4800" b="1"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73681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684</Words>
  <Application>Microsoft Office PowerPoint</Application>
  <PresentationFormat>ワイド画面</PresentationFormat>
  <Paragraphs>84</Paragraphs>
  <Slides>14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HG丸ｺﾞｼｯｸM-PRO</vt:lpstr>
      <vt:lpstr>游ゴシック</vt:lpstr>
      <vt:lpstr>游ゴシック Light</vt:lpstr>
      <vt:lpstr>Arial</vt:lpstr>
      <vt:lpstr>Office テーマ</vt:lpstr>
      <vt:lpstr>インターネット上でのトラブル  「物の売買」について考えよう</vt:lpstr>
      <vt:lpstr>私たちの生活は・・・</vt:lpstr>
      <vt:lpstr>いま起きているトラブルの１つに・・・</vt:lpstr>
      <vt:lpstr>本日のテーマは</vt:lpstr>
      <vt:lpstr>インターネット上で物の売買が普及したのはなぜ？</vt:lpstr>
      <vt:lpstr>インターネット上で「売ってはいけないもの」に×をつけてみてください。</vt:lpstr>
      <vt:lpstr>なぜ売ってはいけないの？</vt:lpstr>
      <vt:lpstr>なぜ売ってはいけないの？</vt:lpstr>
      <vt:lpstr>☆最近の出来事で・・・</vt:lpstr>
      <vt:lpstr>差別につながる物の販売について</vt:lpstr>
      <vt:lpstr>被差別部落の情報が掲載された書物を販売することは・・・</vt:lpstr>
      <vt:lpstr>もし、インターネット上で差別につながる物が販売されているのを見つけたら…</vt:lpstr>
      <vt:lpstr>本日のまとめ</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SNSについて知ろう！</dc:title>
  <dc:creator>guest-user</dc:creator>
  <cp:lastModifiedBy>秀樹</cp:lastModifiedBy>
  <cp:revision>20</cp:revision>
  <cp:lastPrinted>2022-03-02T02:43:50Z</cp:lastPrinted>
  <dcterms:created xsi:type="dcterms:W3CDTF">2022-01-21T12:23:00Z</dcterms:created>
  <dcterms:modified xsi:type="dcterms:W3CDTF">2022-03-03T09:37:09Z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佐賀県暗号化プロパティ">
    <vt:lpwstr>2019-09-12T08:35:35Z</vt:lpwstr>
  </property>
</Properties>
</file>