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7" r:id="rId2"/>
    <p:sldId id="256" r:id="rId3"/>
    <p:sldId id="258" r:id="rId4"/>
    <p:sldId id="259" r:id="rId5"/>
    <p:sldId id="260" r:id="rId6"/>
    <p:sldId id="261" r:id="rId7"/>
    <p:sldId id="268" r:id="rId8"/>
    <p:sldId id="267" r:id="rId9"/>
    <p:sldId id="262" r:id="rId10"/>
  </p:sldIdLst>
  <p:sldSz cx="12192000" cy="6858000"/>
  <p:notesSz cx="98663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林　秀樹（学校教育課）" initials="林　秀樹（学校教育課）" lastIdx="1" clrIdx="0">
    <p:extLst>
      <p:ext uri="{19B8F6BF-5375-455C-9EA6-DF929625EA0E}">
        <p15:presenceInfo xmlns:p15="http://schemas.microsoft.com/office/powerpoint/2012/main" userId="S::hayashi-hideki@pref.saga.lg.jp::7e90981d-f954-4239-affd-81fd6072462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CCFF"/>
    <a:srgbClr val="F2B800"/>
    <a:srgbClr val="FFFF99"/>
    <a:srgbClr val="ECF3FA"/>
    <a:srgbClr val="FF66CC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3" d="100"/>
          <a:sy n="113" d="100"/>
        </p:scale>
        <p:origin x="213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5491EF1C-620B-5BC7-9474-1826D7D422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7A987B7-DB71-242C-5EE0-8053C1259B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4D63273-2C4C-D2EF-A4AA-8012FEC2645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DCE2E-1687-4EE2-9EC3-04A32BF34A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3711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76DEC3-665F-44C5-BB88-17BA0FAEBB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6C51DA7-52DF-4463-98FD-4882C7E69A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7DC153-9B85-474D-BA06-203B44881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3834-1153-4779-AC94-6D26563E9A59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2F4DB2-C2A7-4EED-BCA3-3FC04DB02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C8F365-F03F-457F-992E-C16BD49EE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B4EB-5564-408B-935C-49115E6B9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058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6B7F54-37B8-4120-94FE-0EC7F53F0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884C124-E095-4135-B0EF-667192D388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7011C0-A524-42F6-A59C-9CDE2EA7B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3834-1153-4779-AC94-6D26563E9A59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D6723D-0571-4604-9350-2EDB52AEF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9A2B57-DB7F-4120-9C70-B55CB183C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B4EB-5564-408B-935C-49115E6B9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790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99898B0-3631-4AA7-B38B-C8923ED987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E2E90C5-DE77-44A6-B9B8-DAAB913408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D0474A-B6D4-475F-AF15-6FFEF7D24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3834-1153-4779-AC94-6D26563E9A59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F58F0C-0942-451D-962B-BD21C5BD3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D971F1-B78F-4580-BA9F-67DC528EC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B4EB-5564-408B-935C-49115E6B9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5960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CB37EC-E851-46A8-A54C-CA64C943F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52077A-8BBE-44ED-A466-CCAF3E20E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735983-9B02-4E5E-8807-08FA1C1C6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3834-1153-4779-AC94-6D26563E9A59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E37E73-3472-4204-8FAE-6C02E3B4F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E3BEBB-0C5D-4CA8-A4F3-C721CDCDB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B4EB-5564-408B-935C-49115E6B9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660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886DB4-BD9E-4CF4-BA17-31FF2A393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9D5B01E-C481-4B08-A719-74B4348A6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1F384D-D083-404A-AAD9-3F20A53A1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3834-1153-4779-AC94-6D26563E9A59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64A06C-606E-402E-BCAB-C1503CCD8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32C4BB-BD1A-4F34-ADCF-B7B16987D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B4EB-5564-408B-935C-49115E6B9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267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205089-8C9D-4B82-BBBB-6BAB9DFEB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A74D54F-A7EE-46CE-B5DD-E90BD103F5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A7CF52F-9570-461B-AEDA-ED51426134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27E3E65-A9B7-49BD-AB09-768F05D5B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3834-1153-4779-AC94-6D26563E9A59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A213165-8C4D-47BE-992F-865EFFD4D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DEA4910-06DE-4A35-9BE3-7099F5930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B4EB-5564-408B-935C-49115E6B9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2186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1650A9-5905-4D4A-BF5E-FAA3C90C1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6455B8-1F51-470D-AD89-34BCF390B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F6C3446-2384-44CF-8424-C994FE3982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68C067E-961C-4E8C-9EB1-621742B7FF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2776D41-F302-47BB-B6B9-F807B49153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AEEBCB9-65DD-4E19-B7B8-FA561BAF4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3834-1153-4779-AC94-6D26563E9A59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1D9F65B-BF3D-4581-A6E4-95C8172EC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C76D691-36D5-4AF3-B9F1-7EDE38783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B4EB-5564-408B-935C-49115E6B9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2982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DE1122-F067-44AA-A500-285037E09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B921653-9729-4641-900D-9094A6921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3834-1153-4779-AC94-6D26563E9A59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E11A231-46A7-4FE1-9593-C27897B56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5EC836B-0DBC-44CE-A298-A163A489C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B4EB-5564-408B-935C-49115E6B9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9543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FC42145-DF0B-4F89-9A6D-291B20818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3834-1153-4779-AC94-6D26563E9A59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69A662C-5D7C-4824-8440-59F906A91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04FA40-B714-4D12-B4CF-DC8A0356C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B4EB-5564-408B-935C-49115E6B9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3357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5B6D59-9463-4759-BFEF-88D9B4675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685438-6FC3-4BF5-9A90-2199B1CE4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0CFDED-45FD-44AF-8DBD-01E9D467DC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C17D82-C22F-4A39-AAA2-75A145AF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3834-1153-4779-AC94-6D26563E9A59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8A4BFD2-0EC3-4629-ACA4-06E98C4A0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474E7CB-C2B4-47E1-94DF-1DE2B2DAC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B4EB-5564-408B-935C-49115E6B9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875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9D2C51-94A4-46A1-B258-D27BDE90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8EAE47E-3638-4E14-B023-746010E4CE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1AC8EF0-19C6-46FE-AE4A-99CE19BBFC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36CF2DF-5448-4BC4-A9B3-9D82C974E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3834-1153-4779-AC94-6D26563E9A59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207B118-C01C-49A0-8E8B-46138096B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6EE160-9A82-41CD-80A9-945A2299D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B4EB-5564-408B-935C-49115E6B9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88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FA2D4EB-A874-49AF-8B11-F8664A634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F5A1021-7669-41BE-A717-C7395A6CA3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37A147-8237-4B9E-8E11-2C428E22D1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03834-1153-4779-AC94-6D26563E9A59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36B6BB-49E8-4420-89A7-9EB6C2B075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EEE86D-2773-499E-93C1-140B381303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BB4EB-5564-408B-935C-49115E6B9F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6655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akutaso.com/20200508141post-27688.html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B2F7BD76-F4F0-4107-92A8-1FFA3C7310F7}"/>
              </a:ext>
            </a:extLst>
          </p:cNvPr>
          <p:cNvGrpSpPr/>
          <p:nvPr/>
        </p:nvGrpSpPr>
        <p:grpSpPr>
          <a:xfrm>
            <a:off x="730620" y="470644"/>
            <a:ext cx="10426738" cy="1813717"/>
            <a:chOff x="730620" y="470644"/>
            <a:chExt cx="10426738" cy="1813717"/>
          </a:xfrm>
        </p:grpSpPr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CE8B7CA2-EA57-4132-BE87-D5C5A690117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0620" y="470644"/>
              <a:ext cx="1402202" cy="1813717"/>
            </a:xfrm>
            <a:prstGeom prst="rect">
              <a:avLst/>
            </a:prstGeom>
          </p:spPr>
        </p:pic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53258A7-9FB3-4BE9-BE5C-2D1D65E18D28}"/>
                </a:ext>
              </a:extLst>
            </p:cNvPr>
            <p:cNvSpPr txBox="1"/>
            <p:nvPr/>
          </p:nvSpPr>
          <p:spPr>
            <a:xfrm>
              <a:off x="2533476" y="714701"/>
              <a:ext cx="862388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800" b="1" dirty="0"/>
                <a:t>あなたは、ニュースについて</a:t>
              </a:r>
              <a:endParaRPr kumimoji="1" lang="en-US" altLang="ja-JP" sz="4800" b="1" dirty="0"/>
            </a:p>
            <a:p>
              <a:r>
                <a:rPr kumimoji="1" lang="ja-JP" altLang="en-US" sz="4800" b="1" dirty="0"/>
                <a:t>どう感じていますか？</a:t>
              </a:r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AC7C5A0-6AB0-46F6-87E9-3CD3FAC81AFE}"/>
              </a:ext>
            </a:extLst>
          </p:cNvPr>
          <p:cNvSpPr txBox="1"/>
          <p:nvPr/>
        </p:nvSpPr>
        <p:spPr>
          <a:xfrm>
            <a:off x="2267824" y="3015741"/>
            <a:ext cx="9496337" cy="2776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000" b="1" dirty="0">
                <a:solidFill>
                  <a:schemeClr val="accent6"/>
                </a:solidFill>
              </a:rPr>
              <a:t>A</a:t>
            </a:r>
            <a:r>
              <a:rPr kumimoji="1" lang="ja-JP" altLang="en-US" sz="4000" b="1" dirty="0">
                <a:solidFill>
                  <a:schemeClr val="accent6"/>
                </a:solidFill>
              </a:rPr>
              <a:t>：正しい情報</a:t>
            </a:r>
            <a:endParaRPr kumimoji="1" lang="en-US" altLang="ja-JP" sz="4000" b="1" dirty="0">
              <a:solidFill>
                <a:schemeClr val="accent6"/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000" b="1" dirty="0">
                <a:solidFill>
                  <a:srgbClr val="F2B800"/>
                </a:solidFill>
              </a:rPr>
              <a:t>B</a:t>
            </a:r>
            <a:r>
              <a:rPr kumimoji="1" lang="ja-JP" altLang="en-US" sz="4000" b="1" dirty="0">
                <a:solidFill>
                  <a:srgbClr val="F2B800"/>
                </a:solidFill>
              </a:rPr>
              <a:t>：あやしい情報</a:t>
            </a:r>
            <a:endParaRPr kumimoji="1" lang="en-US" altLang="ja-JP" sz="4000" b="1" dirty="0">
              <a:solidFill>
                <a:srgbClr val="F2B800"/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000" b="1" dirty="0">
                <a:solidFill>
                  <a:srgbClr val="0070C0"/>
                </a:solidFill>
              </a:rPr>
              <a:t>C</a:t>
            </a:r>
            <a:r>
              <a:rPr kumimoji="1" lang="ja-JP" altLang="en-US" sz="4000" b="1" dirty="0">
                <a:solidFill>
                  <a:srgbClr val="0070C0"/>
                </a:solidFill>
              </a:rPr>
              <a:t>：正しいか、あやしいか、わからない</a:t>
            </a:r>
          </a:p>
        </p:txBody>
      </p:sp>
    </p:spTree>
    <p:extLst>
      <p:ext uri="{BB962C8B-B14F-4D97-AF65-F5344CB8AC3E}">
        <p14:creationId xmlns:p14="http://schemas.microsoft.com/office/powerpoint/2010/main" val="2686931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B799AEF0-0D54-4557-9C08-CE311E0F3EB6}"/>
              </a:ext>
            </a:extLst>
          </p:cNvPr>
          <p:cNvSpPr/>
          <p:nvPr/>
        </p:nvSpPr>
        <p:spPr>
          <a:xfrm>
            <a:off x="462792" y="1231823"/>
            <a:ext cx="11266415" cy="2883716"/>
          </a:xfrm>
          <a:prstGeom prst="roundRect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B0671859-5520-4A93-9092-92A0A0C8830A}"/>
              </a:ext>
            </a:extLst>
          </p:cNvPr>
          <p:cNvGrpSpPr/>
          <p:nvPr/>
        </p:nvGrpSpPr>
        <p:grpSpPr>
          <a:xfrm>
            <a:off x="1436268" y="1906991"/>
            <a:ext cx="9576818" cy="1754326"/>
            <a:chOff x="1404371" y="1194609"/>
            <a:chExt cx="9576818" cy="1754326"/>
          </a:xfrm>
        </p:grpSpPr>
        <p:pic>
          <p:nvPicPr>
            <p:cNvPr id="5" name="図 4" descr="アイコン&#10;&#10;自動的に生成された説明">
              <a:extLst>
                <a:ext uri="{FF2B5EF4-FFF2-40B4-BE49-F238E27FC236}">
                  <a16:creationId xmlns:a16="http://schemas.microsoft.com/office/drawing/2014/main" id="{E25E567D-839E-4BB5-B448-5E7B526E0A8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4371" y="1449987"/>
              <a:ext cx="1439497" cy="985156"/>
            </a:xfrm>
            <a:prstGeom prst="rect">
              <a:avLst/>
            </a:prstGeom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A7508A3-727B-4CCA-AF88-D7F5593F2303}"/>
                </a:ext>
              </a:extLst>
            </p:cNvPr>
            <p:cNvSpPr txBox="1"/>
            <p:nvPr/>
          </p:nvSpPr>
          <p:spPr>
            <a:xfrm>
              <a:off x="3305263" y="1194609"/>
              <a:ext cx="7675926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5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ニュースの見方を</a:t>
              </a:r>
              <a:endParaRPr kumimoji="1" lang="en-US" altLang="ja-JP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kumimoji="1" lang="ja-JP" altLang="en-US" sz="5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　　　　考えてみよう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9980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4DF8566-4579-4E10-A83C-121464E63807}"/>
              </a:ext>
            </a:extLst>
          </p:cNvPr>
          <p:cNvSpPr/>
          <p:nvPr/>
        </p:nvSpPr>
        <p:spPr>
          <a:xfrm>
            <a:off x="1192499" y="600075"/>
            <a:ext cx="8761126" cy="904875"/>
          </a:xfrm>
          <a:prstGeom prst="rect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E38BD39E-C1F2-4B4C-A858-9BF4C22549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399" y="335202"/>
            <a:ext cx="1120201" cy="1442867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CB8525D-B804-404B-958B-1E54804DB646}"/>
              </a:ext>
            </a:extLst>
          </p:cNvPr>
          <p:cNvSpPr txBox="1"/>
          <p:nvPr/>
        </p:nvSpPr>
        <p:spPr>
          <a:xfrm>
            <a:off x="1876425" y="702692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/>
              <a:t>１　ニュースをつくってみよう！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22BCEDE8-479A-4BAF-935F-E55D323B8782}"/>
              </a:ext>
            </a:extLst>
          </p:cNvPr>
          <p:cNvGrpSpPr/>
          <p:nvPr/>
        </p:nvGrpSpPr>
        <p:grpSpPr>
          <a:xfrm>
            <a:off x="1114425" y="2457450"/>
            <a:ext cx="10325100" cy="1200329"/>
            <a:chOff x="1114425" y="2457450"/>
            <a:chExt cx="10325100" cy="120032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5961ED2-2760-4BE2-B4FA-13B20270AD4D}"/>
                </a:ext>
              </a:extLst>
            </p:cNvPr>
            <p:cNvSpPr txBox="1"/>
            <p:nvPr/>
          </p:nvSpPr>
          <p:spPr>
            <a:xfrm>
              <a:off x="1495425" y="2457450"/>
              <a:ext cx="99441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b="1" dirty="0">
                  <a:solidFill>
                    <a:srgbClr val="FF0000"/>
                  </a:solidFill>
                </a:rPr>
                <a:t>「今、インフルエンザが大流行しています！」</a:t>
              </a:r>
              <a:r>
                <a:rPr kumimoji="1" lang="ja-JP" altLang="en-US" sz="3600" b="1" dirty="0"/>
                <a:t>というニュースをつくります。</a:t>
              </a:r>
            </a:p>
          </p:txBody>
        </p:sp>
        <p:sp>
          <p:nvSpPr>
            <p:cNvPr id="8" name="楕円 7">
              <a:extLst>
                <a:ext uri="{FF2B5EF4-FFF2-40B4-BE49-F238E27FC236}">
                  <a16:creationId xmlns:a16="http://schemas.microsoft.com/office/drawing/2014/main" id="{DE0200B7-C2EE-4B39-AE0A-700CDD3DFB8B}"/>
                </a:ext>
              </a:extLst>
            </p:cNvPr>
            <p:cNvSpPr/>
            <p:nvPr/>
          </p:nvSpPr>
          <p:spPr>
            <a:xfrm>
              <a:off x="1114425" y="2551822"/>
              <a:ext cx="360000" cy="360000"/>
            </a:xfrm>
            <a:prstGeom prst="ellipse">
              <a:avLst/>
            </a:prstGeom>
            <a:solidFill>
              <a:srgbClr val="FF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9AEAF092-4133-4689-ADEC-D0F90F6E0043}"/>
              </a:ext>
            </a:extLst>
          </p:cNvPr>
          <p:cNvGrpSpPr/>
          <p:nvPr/>
        </p:nvGrpSpPr>
        <p:grpSpPr>
          <a:xfrm>
            <a:off x="1144950" y="4058320"/>
            <a:ext cx="10551750" cy="1754326"/>
            <a:chOff x="1144950" y="4058320"/>
            <a:chExt cx="10551750" cy="1754326"/>
          </a:xfrm>
        </p:grpSpPr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BE91A109-8601-4A90-8AE5-8019EB636910}"/>
                </a:ext>
              </a:extLst>
            </p:cNvPr>
            <p:cNvSpPr txBox="1"/>
            <p:nvPr/>
          </p:nvSpPr>
          <p:spPr>
            <a:xfrm>
              <a:off x="1752600" y="4058320"/>
              <a:ext cx="9944100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b="1" dirty="0"/>
                <a:t>ニュースを伝わりやすくするために、</a:t>
              </a:r>
              <a:endParaRPr kumimoji="1" lang="en-US" altLang="ja-JP" sz="3600" b="1" dirty="0"/>
            </a:p>
            <a:p>
              <a:r>
                <a:rPr kumimoji="1" lang="ja-JP" altLang="en-US" sz="3600" b="1" dirty="0"/>
                <a:t>次の風景のどこを写しますか。</a:t>
              </a:r>
              <a:endParaRPr kumimoji="1" lang="en-US" altLang="ja-JP" sz="3600" b="1" dirty="0"/>
            </a:p>
            <a:p>
              <a:r>
                <a:rPr kumimoji="1" lang="ja-JP" altLang="en-US" sz="3600" b="1" dirty="0">
                  <a:solidFill>
                    <a:srgbClr val="FF0000"/>
                  </a:solidFill>
                </a:rPr>
                <a:t>写真で切り取ってみましょう。</a:t>
              </a:r>
            </a:p>
          </p:txBody>
        </p:sp>
        <p:sp>
          <p:nvSpPr>
            <p:cNvPr id="9" name="楕円 8">
              <a:extLst>
                <a:ext uri="{FF2B5EF4-FFF2-40B4-BE49-F238E27FC236}">
                  <a16:creationId xmlns:a16="http://schemas.microsoft.com/office/drawing/2014/main" id="{EBC5E552-9163-4784-B5B1-837C7D059E8C}"/>
                </a:ext>
              </a:extLst>
            </p:cNvPr>
            <p:cNvSpPr/>
            <p:nvPr/>
          </p:nvSpPr>
          <p:spPr>
            <a:xfrm>
              <a:off x="1144950" y="4176210"/>
              <a:ext cx="360000" cy="360000"/>
            </a:xfrm>
            <a:prstGeom prst="ellipse">
              <a:avLst/>
            </a:prstGeom>
            <a:solidFill>
              <a:srgbClr val="FF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3" name="図 12" descr="アイコン&#10;&#10;自動的に生成された説明">
            <a:extLst>
              <a:ext uri="{FF2B5EF4-FFF2-40B4-BE49-F238E27FC236}">
                <a16:creationId xmlns:a16="http://schemas.microsoft.com/office/drawing/2014/main" id="{9D7EF0AA-EDD4-4451-B72D-995FA6C588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8972" y="4875148"/>
            <a:ext cx="1870553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115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C206787-4C65-4D4E-AB23-35B9A43DA607}"/>
              </a:ext>
            </a:extLst>
          </p:cNvPr>
          <p:cNvSpPr/>
          <p:nvPr/>
        </p:nvSpPr>
        <p:spPr>
          <a:xfrm>
            <a:off x="30480" y="88900"/>
            <a:ext cx="6591300" cy="3876675"/>
          </a:xfrm>
          <a:prstGeom prst="rect">
            <a:avLst/>
          </a:prstGeom>
          <a:noFill/>
          <a:ln w="53975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C8CD21F-DEDC-476D-9EA8-AC340FC30EEE}"/>
              </a:ext>
            </a:extLst>
          </p:cNvPr>
          <p:cNvSpPr txBox="1"/>
          <p:nvPr/>
        </p:nvSpPr>
        <p:spPr>
          <a:xfrm>
            <a:off x="7910817" y="6515100"/>
            <a:ext cx="386732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/>
              <a:t>ぱくたそ（</a:t>
            </a:r>
            <a:r>
              <a:rPr lang="en-US" altLang="ja-JP" sz="1200" dirty="0"/>
              <a:t>www.pakutaso.com</a:t>
            </a:r>
            <a:r>
              <a:rPr lang="ja-JP" altLang="en-US" sz="1200" dirty="0"/>
              <a:t>）</a:t>
            </a:r>
            <a:r>
              <a:rPr lang="en-US" altLang="ja-JP" sz="1200" dirty="0"/>
              <a:t>photo by </a:t>
            </a:r>
            <a:r>
              <a:rPr lang="ja-JP" altLang="en-US" sz="1200" dirty="0"/>
              <a:t>すしぱく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947E56C-E7B5-4D44-9A01-A3A79DBDEFE8}"/>
              </a:ext>
            </a:extLst>
          </p:cNvPr>
          <p:cNvSpPr txBox="1"/>
          <p:nvPr/>
        </p:nvSpPr>
        <p:spPr>
          <a:xfrm>
            <a:off x="520995" y="478465"/>
            <a:ext cx="1099406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r>
              <a:rPr lang="ja-JP" altLang="ja-JP" dirty="0"/>
              <a:t>※ここに、授業者で画像をダウンロードし、貼り付けてください。</a:t>
            </a:r>
          </a:p>
          <a:p>
            <a:pPr algn="ctr"/>
            <a:r>
              <a:rPr lang="ja-JP" altLang="ja-JP" dirty="0"/>
              <a:t>職員研修等での二次配布は著作権法上、不可となりますのでご配慮ください。</a:t>
            </a:r>
          </a:p>
          <a:p>
            <a:pPr algn="ctr"/>
            <a:endParaRPr lang="ja-JP" altLang="ja-JP" dirty="0"/>
          </a:p>
          <a:p>
            <a:pPr algn="ctr"/>
            <a:r>
              <a:rPr lang="en-US" altLang="ja-JP" u="sng" dirty="0">
                <a:hlinkClick r:id="rId2"/>
              </a:rPr>
              <a:t>https://www.pakutaso.com/20200508141post-27688.html</a:t>
            </a:r>
            <a:endParaRPr lang="en-US" altLang="ja-JP" u="sng" dirty="0"/>
          </a:p>
          <a:p>
            <a:pPr algn="ctr"/>
            <a:r>
              <a:rPr lang="ja-JP" altLang="en-US" dirty="0"/>
              <a:t>（人込みの様子を伝える写真があります）</a:t>
            </a:r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r>
              <a:rPr lang="en-US" altLang="ja-JP" dirty="0"/>
              <a:t>※</a:t>
            </a:r>
            <a:r>
              <a:rPr lang="ja-JP" altLang="en-US" dirty="0"/>
              <a:t>赤枠は、電子黒板でいろんな切り抜き方を共有するときにご利用ください。</a:t>
            </a:r>
            <a:endParaRPr lang="en-US" altLang="ja-JP" dirty="0"/>
          </a:p>
          <a:p>
            <a:pPr algn="ctr"/>
            <a:endParaRPr lang="en-US" altLang="ja-JP" u="sng" dirty="0"/>
          </a:p>
          <a:p>
            <a:pPr algn="ctr"/>
            <a:endParaRPr lang="en-US" altLang="ja-JP" u="sng" dirty="0"/>
          </a:p>
          <a:p>
            <a:pPr algn="ctr"/>
            <a:endParaRPr lang="en-US" altLang="ja-JP" u="sng" dirty="0"/>
          </a:p>
          <a:p>
            <a:pPr algn="ctr"/>
            <a:endParaRPr lang="en-US" altLang="ja-JP" u="sng" dirty="0"/>
          </a:p>
          <a:p>
            <a:pPr algn="ctr"/>
            <a:endParaRPr lang="en-US" altLang="ja-JP" u="sng" dirty="0"/>
          </a:p>
          <a:p>
            <a:pPr algn="ctr"/>
            <a:endParaRPr lang="en-US" altLang="ja-JP" dirty="0"/>
          </a:p>
          <a:p>
            <a:pPr algn="ctr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380742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BF1E1F87-9F4E-4441-BB39-78AF994E2C8C}"/>
              </a:ext>
            </a:extLst>
          </p:cNvPr>
          <p:cNvGrpSpPr/>
          <p:nvPr/>
        </p:nvGrpSpPr>
        <p:grpSpPr>
          <a:xfrm>
            <a:off x="613349" y="439977"/>
            <a:ext cx="10188001" cy="1442867"/>
            <a:chOff x="613349" y="439977"/>
            <a:chExt cx="10188001" cy="1442867"/>
          </a:xfrm>
        </p:grpSpPr>
        <p:pic>
          <p:nvPicPr>
            <p:cNvPr id="2" name="図 1">
              <a:extLst>
                <a:ext uri="{FF2B5EF4-FFF2-40B4-BE49-F238E27FC236}">
                  <a16:creationId xmlns:a16="http://schemas.microsoft.com/office/drawing/2014/main" id="{74E471D2-7C3C-4333-AEB2-BBBCCC9948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13349" y="439977"/>
              <a:ext cx="1120201" cy="1442867"/>
            </a:xfrm>
            <a:prstGeom prst="rect">
              <a:avLst/>
            </a:prstGeom>
          </p:spPr>
        </p:pic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D4AC898D-B1F6-4A88-A681-28D5B5BAF2F0}"/>
                </a:ext>
              </a:extLst>
            </p:cNvPr>
            <p:cNvSpPr txBox="1"/>
            <p:nvPr/>
          </p:nvSpPr>
          <p:spPr>
            <a:xfrm>
              <a:off x="1962150" y="559405"/>
              <a:ext cx="88392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000" b="1" dirty="0"/>
                <a:t>風景の切り取り方で、</a:t>
              </a:r>
              <a:endParaRPr kumimoji="1" lang="en-US" altLang="ja-JP" sz="4000" b="1" dirty="0"/>
            </a:p>
            <a:p>
              <a:r>
                <a:rPr kumimoji="1" lang="ja-JP" altLang="en-US" sz="4000" b="1" dirty="0"/>
                <a:t>　　ニュースの感じ方はどう変わる？</a:t>
              </a:r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B2AB6232-DBF0-4AD4-A0CD-70083DA57849}"/>
              </a:ext>
            </a:extLst>
          </p:cNvPr>
          <p:cNvGrpSpPr/>
          <p:nvPr/>
        </p:nvGrpSpPr>
        <p:grpSpPr>
          <a:xfrm>
            <a:off x="1005840" y="2055688"/>
            <a:ext cx="8341360" cy="666209"/>
            <a:chOff x="1005840" y="2145139"/>
            <a:chExt cx="8341360" cy="666209"/>
          </a:xfrm>
        </p:grpSpPr>
        <p:sp>
          <p:nvSpPr>
            <p:cNvPr id="13" name="四角形: 角を丸くする 12">
              <a:extLst>
                <a:ext uri="{FF2B5EF4-FFF2-40B4-BE49-F238E27FC236}">
                  <a16:creationId xmlns:a16="http://schemas.microsoft.com/office/drawing/2014/main" id="{3E80DC3D-204B-435B-80AF-6CBE8DCFF13C}"/>
                </a:ext>
              </a:extLst>
            </p:cNvPr>
            <p:cNvSpPr/>
            <p:nvPr/>
          </p:nvSpPr>
          <p:spPr>
            <a:xfrm>
              <a:off x="1005840" y="2145139"/>
              <a:ext cx="8341360" cy="644561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4FBCFC0D-2641-4516-A17E-91FCBAAE8E99}"/>
                </a:ext>
              </a:extLst>
            </p:cNvPr>
            <p:cNvSpPr txBox="1"/>
            <p:nvPr/>
          </p:nvSpPr>
          <p:spPr>
            <a:xfrm>
              <a:off x="1173449" y="2165017"/>
              <a:ext cx="78079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b="1" dirty="0">
                  <a:solidFill>
                    <a:srgbClr val="ECF3FA"/>
                  </a:solidFill>
                </a:rPr>
                <a:t>① マスクをしている人ばかりの写真</a:t>
              </a: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B5A63E90-D24D-4796-AF6A-04CBDF0D0915}"/>
              </a:ext>
            </a:extLst>
          </p:cNvPr>
          <p:cNvGrpSpPr/>
          <p:nvPr/>
        </p:nvGrpSpPr>
        <p:grpSpPr>
          <a:xfrm>
            <a:off x="1005840" y="3432572"/>
            <a:ext cx="10384404" cy="1201363"/>
            <a:chOff x="1005840" y="3492206"/>
            <a:chExt cx="10384404" cy="1201363"/>
          </a:xfrm>
        </p:grpSpPr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3AE8EE66-B634-44C0-974E-7CC06E6636F1}"/>
                </a:ext>
              </a:extLst>
            </p:cNvPr>
            <p:cNvSpPr/>
            <p:nvPr/>
          </p:nvSpPr>
          <p:spPr>
            <a:xfrm>
              <a:off x="1005840" y="3492206"/>
              <a:ext cx="10384404" cy="1164258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4A5EEF4-B8F6-4287-BD67-8C27489BA09F}"/>
                </a:ext>
              </a:extLst>
            </p:cNvPr>
            <p:cNvSpPr txBox="1"/>
            <p:nvPr/>
          </p:nvSpPr>
          <p:spPr>
            <a:xfrm>
              <a:off x="1173449" y="3493240"/>
              <a:ext cx="991111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b="1" dirty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② マスクをしている人と、</a:t>
              </a:r>
              <a:endParaRPr kumimoji="1" lang="en-US" altLang="ja-JP" sz="3600" b="1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  <a:p>
              <a:r>
                <a:rPr kumimoji="1" lang="ja-JP" altLang="en-US" sz="3600" b="1" dirty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　　マスクをしていない人がまじっている写真</a:t>
              </a: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4AB1A392-C47B-4171-86F8-57ADBD9A5413}"/>
              </a:ext>
            </a:extLst>
          </p:cNvPr>
          <p:cNvGrpSpPr/>
          <p:nvPr/>
        </p:nvGrpSpPr>
        <p:grpSpPr>
          <a:xfrm>
            <a:off x="1005840" y="5306965"/>
            <a:ext cx="8341360" cy="659034"/>
            <a:chOff x="1005840" y="5247331"/>
            <a:chExt cx="8341360" cy="659034"/>
          </a:xfrm>
        </p:grpSpPr>
        <p:sp>
          <p:nvSpPr>
            <p:cNvPr id="15" name="四角形: 角を丸くする 14">
              <a:extLst>
                <a:ext uri="{FF2B5EF4-FFF2-40B4-BE49-F238E27FC236}">
                  <a16:creationId xmlns:a16="http://schemas.microsoft.com/office/drawing/2014/main" id="{D520E0B7-BB8F-4320-9F63-03AF8919C3FC}"/>
                </a:ext>
              </a:extLst>
            </p:cNvPr>
            <p:cNvSpPr/>
            <p:nvPr/>
          </p:nvSpPr>
          <p:spPr>
            <a:xfrm>
              <a:off x="1005840" y="5247331"/>
              <a:ext cx="8341360" cy="644561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FA52F20-B39B-4B80-A451-64094302D2B8}"/>
                </a:ext>
              </a:extLst>
            </p:cNvPr>
            <p:cNvSpPr txBox="1"/>
            <p:nvPr/>
          </p:nvSpPr>
          <p:spPr>
            <a:xfrm>
              <a:off x="1173449" y="5260034"/>
              <a:ext cx="78079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b="1" dirty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③ マスクをしている人がいない写真</a:t>
              </a:r>
            </a:p>
          </p:txBody>
        </p:sp>
      </p:grpSp>
      <p:sp>
        <p:nvSpPr>
          <p:cNvPr id="7" name="矢印: 右 6">
            <a:extLst>
              <a:ext uri="{FF2B5EF4-FFF2-40B4-BE49-F238E27FC236}">
                <a16:creationId xmlns:a16="http://schemas.microsoft.com/office/drawing/2014/main" id="{3BD937F8-A97F-4F58-B85D-0BA348BD46CC}"/>
              </a:ext>
            </a:extLst>
          </p:cNvPr>
          <p:cNvSpPr/>
          <p:nvPr/>
        </p:nvSpPr>
        <p:spPr>
          <a:xfrm>
            <a:off x="1895475" y="2769921"/>
            <a:ext cx="571500" cy="472688"/>
          </a:xfrm>
          <a:prstGeom prst="rightArrow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矢印: 右 7">
            <a:extLst>
              <a:ext uri="{FF2B5EF4-FFF2-40B4-BE49-F238E27FC236}">
                <a16:creationId xmlns:a16="http://schemas.microsoft.com/office/drawing/2014/main" id="{0629D9A0-B67E-4AFC-9BCA-3FE08D875728}"/>
              </a:ext>
            </a:extLst>
          </p:cNvPr>
          <p:cNvSpPr/>
          <p:nvPr/>
        </p:nvSpPr>
        <p:spPr>
          <a:xfrm>
            <a:off x="1895475" y="4630037"/>
            <a:ext cx="571500" cy="472688"/>
          </a:xfrm>
          <a:prstGeom prst="rightArrow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矢印: 右 8">
            <a:extLst>
              <a:ext uri="{FF2B5EF4-FFF2-40B4-BE49-F238E27FC236}">
                <a16:creationId xmlns:a16="http://schemas.microsoft.com/office/drawing/2014/main" id="{B4DBD4D9-D7D4-45D2-B595-C0B4E9322483}"/>
              </a:ext>
            </a:extLst>
          </p:cNvPr>
          <p:cNvSpPr/>
          <p:nvPr/>
        </p:nvSpPr>
        <p:spPr>
          <a:xfrm>
            <a:off x="1895475" y="6045511"/>
            <a:ext cx="571500" cy="472688"/>
          </a:xfrm>
          <a:prstGeom prst="rightArrow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F1F5DDF-B8DB-4BCA-AEDB-710FB5A8E7CE}"/>
              </a:ext>
            </a:extLst>
          </p:cNvPr>
          <p:cNvSpPr txBox="1"/>
          <p:nvPr/>
        </p:nvSpPr>
        <p:spPr>
          <a:xfrm>
            <a:off x="2571750" y="2753458"/>
            <a:ext cx="5648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66CC"/>
                </a:solidFill>
              </a:rPr>
              <a:t>本当だ。気をつけておかないと！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A6AD2D3-9AF9-4041-B0CA-F2060FEC6F5B}"/>
              </a:ext>
            </a:extLst>
          </p:cNvPr>
          <p:cNvSpPr txBox="1"/>
          <p:nvPr/>
        </p:nvSpPr>
        <p:spPr>
          <a:xfrm>
            <a:off x="2571749" y="4667142"/>
            <a:ext cx="8429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66CC"/>
                </a:solidFill>
              </a:rPr>
              <a:t>本当だ。でも、そんなにひどくないみたい。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4865D94-07A2-4049-944B-0AB59C6D56A4}"/>
              </a:ext>
            </a:extLst>
          </p:cNvPr>
          <p:cNvSpPr txBox="1"/>
          <p:nvPr/>
        </p:nvSpPr>
        <p:spPr>
          <a:xfrm>
            <a:off x="2571749" y="6061831"/>
            <a:ext cx="9048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66CC"/>
                </a:solidFill>
              </a:rPr>
              <a:t>そんなにマスクしている人いない。まだ、大丈夫そう。</a:t>
            </a:r>
          </a:p>
        </p:txBody>
      </p:sp>
    </p:spTree>
    <p:extLst>
      <p:ext uri="{BB962C8B-B14F-4D97-AF65-F5344CB8AC3E}">
        <p14:creationId xmlns:p14="http://schemas.microsoft.com/office/powerpoint/2010/main" val="3070051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1488CCD5-48CF-4BA6-A2D6-115BB5963DF5}"/>
              </a:ext>
            </a:extLst>
          </p:cNvPr>
          <p:cNvGrpSpPr/>
          <p:nvPr/>
        </p:nvGrpSpPr>
        <p:grpSpPr>
          <a:xfrm>
            <a:off x="628915" y="428571"/>
            <a:ext cx="10934169" cy="2581455"/>
            <a:chOff x="476781" y="2409825"/>
            <a:chExt cx="10934169" cy="2581455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A4E56E44-D77A-4022-90D1-0175D19579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781" y="2409825"/>
              <a:ext cx="1120201" cy="1442867"/>
            </a:xfrm>
            <a:prstGeom prst="rect">
              <a:avLst/>
            </a:prstGeom>
          </p:spPr>
        </p:pic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948FA842-A80D-4EB1-8E3C-008314B1C8F7}"/>
                </a:ext>
              </a:extLst>
            </p:cNvPr>
            <p:cNvGrpSpPr/>
            <p:nvPr/>
          </p:nvGrpSpPr>
          <p:grpSpPr>
            <a:xfrm>
              <a:off x="1943100" y="3648076"/>
              <a:ext cx="9467850" cy="1343204"/>
              <a:chOff x="1943100" y="3648076"/>
              <a:chExt cx="9467850" cy="1343204"/>
            </a:xfrm>
          </p:grpSpPr>
          <p:sp>
            <p:nvSpPr>
              <p:cNvPr id="6" name="吹き出し: 角を丸めた四角形 5">
                <a:extLst>
                  <a:ext uri="{FF2B5EF4-FFF2-40B4-BE49-F238E27FC236}">
                    <a16:creationId xmlns:a16="http://schemas.microsoft.com/office/drawing/2014/main" id="{8C0D5E12-D6D1-45AA-B5C6-58F4D39D2D4D}"/>
                  </a:ext>
                </a:extLst>
              </p:cNvPr>
              <p:cNvSpPr/>
              <p:nvPr/>
            </p:nvSpPr>
            <p:spPr>
              <a:xfrm>
                <a:off x="1943100" y="3648076"/>
                <a:ext cx="9467850" cy="1343204"/>
              </a:xfrm>
              <a:prstGeom prst="wedgeRoundRectCallout">
                <a:avLst>
                  <a:gd name="adj1" fmla="val -53429"/>
                  <a:gd name="adj2" fmla="val -31901"/>
                  <a:gd name="adj3" fmla="val 16667"/>
                </a:avLst>
              </a:prstGeom>
              <a:solidFill>
                <a:srgbClr val="FFFF99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87CAB27B-4FAC-4ED3-9FA7-37B0AACE0D9E}"/>
                  </a:ext>
                </a:extLst>
              </p:cNvPr>
              <p:cNvSpPr txBox="1"/>
              <p:nvPr/>
            </p:nvSpPr>
            <p:spPr>
              <a:xfrm>
                <a:off x="2085975" y="3752850"/>
                <a:ext cx="916305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3600" b="1" dirty="0"/>
                  <a:t>ということは、写真や映像の切り取り方で、</a:t>
                </a:r>
                <a:r>
                  <a:rPr kumimoji="1" lang="ja-JP" altLang="en-US" sz="3600" b="1" dirty="0">
                    <a:solidFill>
                      <a:srgbClr val="FF0000"/>
                    </a:solidFill>
                  </a:rPr>
                  <a:t>伝わり方が変わる</a:t>
                </a:r>
                <a:r>
                  <a:rPr kumimoji="1" lang="ja-JP" altLang="en-US" sz="3600" b="1" dirty="0"/>
                  <a:t>ということなんだね。</a:t>
                </a:r>
              </a:p>
            </p:txBody>
          </p:sp>
        </p:grp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2ED9B2C7-43C0-419F-9186-6475BD3E15E7}"/>
              </a:ext>
            </a:extLst>
          </p:cNvPr>
          <p:cNvGrpSpPr/>
          <p:nvPr/>
        </p:nvGrpSpPr>
        <p:grpSpPr>
          <a:xfrm>
            <a:off x="2238109" y="3429000"/>
            <a:ext cx="8591550" cy="1321599"/>
            <a:chOff x="1943100" y="5155455"/>
            <a:chExt cx="8591550" cy="1321599"/>
          </a:xfrm>
        </p:grpSpPr>
        <p:sp>
          <p:nvSpPr>
            <p:cNvPr id="7" name="吹き出し: 角を丸めた四角形 6">
              <a:extLst>
                <a:ext uri="{FF2B5EF4-FFF2-40B4-BE49-F238E27FC236}">
                  <a16:creationId xmlns:a16="http://schemas.microsoft.com/office/drawing/2014/main" id="{B9015865-7365-46FD-8E22-4D8557AEBC2F}"/>
                </a:ext>
              </a:extLst>
            </p:cNvPr>
            <p:cNvSpPr/>
            <p:nvPr/>
          </p:nvSpPr>
          <p:spPr>
            <a:xfrm>
              <a:off x="1943100" y="5155455"/>
              <a:ext cx="8591550" cy="1321599"/>
            </a:xfrm>
            <a:prstGeom prst="wedgeRoundRectCallout">
              <a:avLst>
                <a:gd name="adj1" fmla="val -53429"/>
                <a:gd name="adj2" fmla="val -31901"/>
                <a:gd name="adj3" fmla="val 16667"/>
              </a:avLst>
            </a:prstGeom>
            <a:solidFill>
              <a:srgbClr val="FFFF99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EB559BB-7533-4339-A32A-B16C0E21F7E6}"/>
                </a:ext>
              </a:extLst>
            </p:cNvPr>
            <p:cNvSpPr txBox="1"/>
            <p:nvPr/>
          </p:nvSpPr>
          <p:spPr>
            <a:xfrm>
              <a:off x="2085975" y="5229100"/>
              <a:ext cx="825817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b="1" dirty="0"/>
                <a:t>ニュースの情報は、</a:t>
              </a:r>
              <a:r>
                <a:rPr kumimoji="1" lang="ja-JP" altLang="en-US" sz="3600" b="1" dirty="0">
                  <a:solidFill>
                    <a:srgbClr val="FF0000"/>
                  </a:solidFill>
                </a:rPr>
                <a:t>“すべて”ではなく、</a:t>
              </a:r>
              <a:endParaRPr kumimoji="1" lang="en-US" altLang="ja-JP" sz="3600" b="1" dirty="0">
                <a:solidFill>
                  <a:srgbClr val="FF0000"/>
                </a:solidFill>
              </a:endParaRPr>
            </a:p>
            <a:p>
              <a:r>
                <a:rPr kumimoji="1" lang="ja-JP" altLang="en-US" sz="3600" b="1" dirty="0">
                  <a:solidFill>
                    <a:srgbClr val="FF0000"/>
                  </a:solidFill>
                </a:rPr>
                <a:t>“一部”の情報</a:t>
              </a:r>
              <a:r>
                <a:rPr kumimoji="1" lang="ja-JP" altLang="en-US" sz="3600" b="1" dirty="0"/>
                <a:t>なんだね。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04326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4DF8566-4579-4E10-A83C-121464E63807}"/>
              </a:ext>
            </a:extLst>
          </p:cNvPr>
          <p:cNvSpPr/>
          <p:nvPr/>
        </p:nvSpPr>
        <p:spPr>
          <a:xfrm>
            <a:off x="1192499" y="600075"/>
            <a:ext cx="9394407" cy="904875"/>
          </a:xfrm>
          <a:prstGeom prst="rect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CB8525D-B804-404B-958B-1E54804DB646}"/>
              </a:ext>
            </a:extLst>
          </p:cNvPr>
          <p:cNvSpPr txBox="1"/>
          <p:nvPr/>
        </p:nvSpPr>
        <p:spPr>
          <a:xfrm>
            <a:off x="1876424" y="702692"/>
            <a:ext cx="84000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/>
              <a:t>２　実際のニュースをみてみよう！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5961ED2-2760-4BE2-B4FA-13B20270AD4D}"/>
              </a:ext>
            </a:extLst>
          </p:cNvPr>
          <p:cNvSpPr txBox="1"/>
          <p:nvPr/>
        </p:nvSpPr>
        <p:spPr>
          <a:xfrm>
            <a:off x="1007744" y="1879355"/>
            <a:ext cx="109912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rgbClr val="FF0000"/>
                </a:solidFill>
              </a:rPr>
              <a:t>【</a:t>
            </a:r>
            <a:r>
              <a:rPr kumimoji="1" lang="ja-JP" altLang="en-US" sz="3600" b="1" dirty="0">
                <a:solidFill>
                  <a:srgbClr val="FF0000"/>
                </a:solidFill>
              </a:rPr>
              <a:t>ニュース①</a:t>
            </a:r>
            <a:r>
              <a:rPr kumimoji="1" lang="en-US" altLang="ja-JP" sz="3600" b="1" dirty="0">
                <a:solidFill>
                  <a:srgbClr val="FF0000"/>
                </a:solidFill>
              </a:rPr>
              <a:t>】</a:t>
            </a:r>
            <a:endParaRPr lang="en-US" altLang="ja-JP" sz="3600" b="1" dirty="0">
              <a:solidFill>
                <a:srgbClr val="FF0000"/>
              </a:solidFill>
            </a:endParaRPr>
          </a:p>
          <a:p>
            <a:r>
              <a:rPr kumimoji="1" lang="ja-JP" altLang="en-US" sz="3600" b="1" dirty="0"/>
              <a:t>「今日、地域のお祭りが行われました。今年は、　　</a:t>
            </a:r>
            <a:endParaRPr kumimoji="1" lang="en-US" altLang="ja-JP" sz="3600" b="1" dirty="0"/>
          </a:p>
          <a:p>
            <a:r>
              <a:rPr kumimoji="1" lang="ja-JP" altLang="en-US" sz="3600" b="1" dirty="0"/>
              <a:t>　地域に住むたくさんの外国人の人たちも参加して</a:t>
            </a:r>
            <a:endParaRPr kumimoji="1" lang="en-US" altLang="ja-JP" sz="3600" b="1" dirty="0"/>
          </a:p>
          <a:p>
            <a:r>
              <a:rPr kumimoji="1" lang="ja-JP" altLang="en-US" sz="3600" b="1" dirty="0"/>
              <a:t>　くれて、お祭りは大盛りあがり。地域の人の笑顔</a:t>
            </a:r>
            <a:endParaRPr kumimoji="1" lang="en-US" altLang="ja-JP" sz="3600" b="1" dirty="0"/>
          </a:p>
          <a:p>
            <a:r>
              <a:rPr kumimoji="1" lang="ja-JP" altLang="en-US" sz="3600" b="1" dirty="0"/>
              <a:t>　が広がりました。」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A6F7F19-9F57-40AC-9830-12824CEC99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098" y="405714"/>
            <a:ext cx="1220327" cy="1279280"/>
          </a:xfrm>
          <a:prstGeom prst="rect">
            <a:avLst/>
          </a:prstGeom>
        </p:spPr>
      </p:pic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0CFF795C-9BF2-4F09-9143-1A85ED473D54}"/>
              </a:ext>
            </a:extLst>
          </p:cNvPr>
          <p:cNvGrpSpPr/>
          <p:nvPr/>
        </p:nvGrpSpPr>
        <p:grpSpPr>
          <a:xfrm>
            <a:off x="2169836" y="4932235"/>
            <a:ext cx="5435600" cy="1473200"/>
            <a:chOff x="1117600" y="4399280"/>
            <a:chExt cx="5435600" cy="1473200"/>
          </a:xfrm>
        </p:grpSpPr>
        <p:sp>
          <p:nvSpPr>
            <p:cNvPr id="19" name="四角形: 角を丸くする 18">
              <a:extLst>
                <a:ext uri="{FF2B5EF4-FFF2-40B4-BE49-F238E27FC236}">
                  <a16:creationId xmlns:a16="http://schemas.microsoft.com/office/drawing/2014/main" id="{C973D202-E298-451C-8F68-DA90085C9B39}"/>
                </a:ext>
              </a:extLst>
            </p:cNvPr>
            <p:cNvSpPr/>
            <p:nvPr/>
          </p:nvSpPr>
          <p:spPr>
            <a:xfrm>
              <a:off x="1117600" y="4399280"/>
              <a:ext cx="5435600" cy="1473200"/>
            </a:xfrm>
            <a:prstGeom prst="roundRect">
              <a:avLst/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54EB2827-2BB9-4205-839B-6338D839F2D8}"/>
                </a:ext>
              </a:extLst>
            </p:cNvPr>
            <p:cNvSpPr txBox="1"/>
            <p:nvPr/>
          </p:nvSpPr>
          <p:spPr>
            <a:xfrm>
              <a:off x="1800225" y="4562084"/>
              <a:ext cx="46310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b="1" dirty="0">
                  <a:solidFill>
                    <a:schemeClr val="accent2">
                      <a:lumMod val="75000"/>
                    </a:schemeClr>
                  </a:solidFill>
                </a:rPr>
                <a:t>このニュースをみて、</a:t>
              </a:r>
              <a:endParaRPr kumimoji="1" lang="en-US" altLang="ja-JP" sz="3600" b="1" dirty="0">
                <a:solidFill>
                  <a:schemeClr val="accent2">
                    <a:lumMod val="75000"/>
                  </a:schemeClr>
                </a:solidFill>
              </a:endParaRPr>
            </a:p>
            <a:p>
              <a:r>
                <a:rPr kumimoji="1" lang="ja-JP" altLang="en-US" sz="3600" b="1" dirty="0">
                  <a:solidFill>
                    <a:schemeClr val="accent2">
                      <a:lumMod val="75000"/>
                    </a:schemeClr>
                  </a:solidFill>
                </a:rPr>
                <a:t>どう感じますか？</a:t>
              </a:r>
            </a:p>
          </p:txBody>
        </p:sp>
        <p:sp>
          <p:nvSpPr>
            <p:cNvPr id="18" name="楕円 17">
              <a:extLst>
                <a:ext uri="{FF2B5EF4-FFF2-40B4-BE49-F238E27FC236}">
                  <a16:creationId xmlns:a16="http://schemas.microsoft.com/office/drawing/2014/main" id="{E9C31DDA-A631-489D-AEEC-CE24F0560097}"/>
                </a:ext>
              </a:extLst>
            </p:cNvPr>
            <p:cNvSpPr/>
            <p:nvPr/>
          </p:nvSpPr>
          <p:spPr>
            <a:xfrm>
              <a:off x="1419225" y="4656456"/>
              <a:ext cx="360000" cy="360000"/>
            </a:xfrm>
            <a:prstGeom prst="ellipse">
              <a:avLst/>
            </a:prstGeom>
            <a:solidFill>
              <a:srgbClr val="F2B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2A0C346-61CD-4854-88B0-A919EB92CA3A}"/>
              </a:ext>
            </a:extLst>
          </p:cNvPr>
          <p:cNvSpPr txBox="1"/>
          <p:nvPr/>
        </p:nvSpPr>
        <p:spPr>
          <a:xfrm>
            <a:off x="9187993" y="6239302"/>
            <a:ext cx="2474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/>
              <a:t>ぱくたそ（</a:t>
            </a:r>
            <a:r>
              <a:rPr lang="en-US" altLang="ja-JP" sz="1200" dirty="0"/>
              <a:t>www.pakutaso.com</a:t>
            </a:r>
            <a:r>
              <a:rPr lang="ja-JP" altLang="en-US" sz="1200" dirty="0"/>
              <a:t>）</a:t>
            </a:r>
            <a:endParaRPr lang="en-US" altLang="ja-JP" sz="1200" dirty="0"/>
          </a:p>
          <a:p>
            <a:r>
              <a:rPr lang="en-US" altLang="ja-JP" sz="1200" dirty="0"/>
              <a:t>                     Photo by  </a:t>
            </a:r>
            <a:r>
              <a:rPr lang="en-US" altLang="ja-JP" sz="1200" dirty="0" err="1"/>
              <a:t>Yukillow</a:t>
            </a:r>
            <a:endParaRPr lang="ja-JP" altLang="en-US" sz="12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8DC9698-77A9-41B2-B80B-0ECD25999C0B}"/>
              </a:ext>
            </a:extLst>
          </p:cNvPr>
          <p:cNvSpPr txBox="1"/>
          <p:nvPr/>
        </p:nvSpPr>
        <p:spPr>
          <a:xfrm>
            <a:off x="7721618" y="4134267"/>
            <a:ext cx="3997841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100" dirty="0"/>
              <a:t>※ここに、授業者で画像をダウンロードし、貼り付けてください。職員研修等での二次配布は著作権法上、不可となりますのでご配慮ください。</a:t>
            </a:r>
          </a:p>
          <a:p>
            <a:r>
              <a:rPr lang="ja-JP" altLang="ja-JP" sz="1100" dirty="0"/>
              <a:t>（画像無しの状態であれば</a:t>
            </a:r>
            <a:r>
              <a:rPr lang="en-US" altLang="ja-JP" sz="1100" dirty="0"/>
              <a:t>OK</a:t>
            </a:r>
            <a:r>
              <a:rPr lang="ja-JP" altLang="ja-JP" sz="1100" dirty="0"/>
              <a:t>です。）</a:t>
            </a:r>
            <a:endParaRPr lang="en-US" altLang="ja-JP" sz="1100" dirty="0"/>
          </a:p>
          <a:p>
            <a:r>
              <a:rPr lang="en-US" altLang="ja-JP" sz="1100" u="sng" dirty="0">
                <a:hlinkClick r:id="rId3"/>
              </a:rPr>
              <a:t>https://www.pakutaso.com/20191016297post-23844.html</a:t>
            </a:r>
            <a:endParaRPr lang="ja-JP" altLang="ja-JP" sz="1100" dirty="0"/>
          </a:p>
          <a:p>
            <a:r>
              <a:rPr lang="ja-JP" altLang="en-US" sz="1100" dirty="0"/>
              <a:t>（屋台の写真です）</a:t>
            </a:r>
            <a:endParaRPr lang="en-US" altLang="ja-JP" sz="1100" dirty="0"/>
          </a:p>
          <a:p>
            <a:endParaRPr lang="en-US" altLang="ja-JP" sz="1100" dirty="0"/>
          </a:p>
          <a:p>
            <a:endParaRPr lang="en-US" altLang="ja-JP" sz="1100" dirty="0"/>
          </a:p>
          <a:p>
            <a:endParaRPr lang="en-US" altLang="ja-JP" sz="1100" dirty="0"/>
          </a:p>
          <a:p>
            <a:endParaRPr lang="en-US" altLang="ja-JP" sz="1100" dirty="0"/>
          </a:p>
          <a:p>
            <a:endParaRPr lang="ja-JP" altLang="ja-JP" sz="1100" dirty="0"/>
          </a:p>
        </p:txBody>
      </p:sp>
    </p:spTree>
    <p:extLst>
      <p:ext uri="{BB962C8B-B14F-4D97-AF65-F5344CB8AC3E}">
        <p14:creationId xmlns:p14="http://schemas.microsoft.com/office/powerpoint/2010/main" val="1032388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4DF8566-4579-4E10-A83C-121464E63807}"/>
              </a:ext>
            </a:extLst>
          </p:cNvPr>
          <p:cNvSpPr/>
          <p:nvPr/>
        </p:nvSpPr>
        <p:spPr>
          <a:xfrm>
            <a:off x="1192499" y="600075"/>
            <a:ext cx="9394407" cy="904875"/>
          </a:xfrm>
          <a:prstGeom prst="rect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CB8525D-B804-404B-958B-1E54804DB646}"/>
              </a:ext>
            </a:extLst>
          </p:cNvPr>
          <p:cNvSpPr txBox="1"/>
          <p:nvPr/>
        </p:nvSpPr>
        <p:spPr>
          <a:xfrm>
            <a:off x="1876424" y="702692"/>
            <a:ext cx="84000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/>
              <a:t>２　実際のニュースをみてみよう！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5961ED2-2760-4BE2-B4FA-13B20270AD4D}"/>
              </a:ext>
            </a:extLst>
          </p:cNvPr>
          <p:cNvSpPr txBox="1"/>
          <p:nvPr/>
        </p:nvSpPr>
        <p:spPr>
          <a:xfrm>
            <a:off x="1007744" y="1879355"/>
            <a:ext cx="109912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rgbClr val="FF0000"/>
                </a:solidFill>
              </a:rPr>
              <a:t>【</a:t>
            </a:r>
            <a:r>
              <a:rPr kumimoji="1" lang="ja-JP" altLang="en-US" sz="3600" b="1" dirty="0">
                <a:solidFill>
                  <a:srgbClr val="FF0000"/>
                </a:solidFill>
              </a:rPr>
              <a:t>ニュース②</a:t>
            </a:r>
            <a:r>
              <a:rPr kumimoji="1" lang="en-US" altLang="ja-JP" sz="3600" b="1" dirty="0">
                <a:solidFill>
                  <a:srgbClr val="FF0000"/>
                </a:solidFill>
              </a:rPr>
              <a:t>】</a:t>
            </a:r>
            <a:endParaRPr lang="en-US" altLang="ja-JP" sz="3600" b="1" dirty="0">
              <a:solidFill>
                <a:srgbClr val="FF0000"/>
              </a:solidFill>
            </a:endParaRPr>
          </a:p>
          <a:p>
            <a:r>
              <a:rPr kumimoji="1" lang="ja-JP" altLang="en-US" sz="3600" b="1" dirty="0"/>
              <a:t>「今日、地域のお祭りが行われました。今年は、　　</a:t>
            </a:r>
            <a:endParaRPr kumimoji="1" lang="en-US" altLang="ja-JP" sz="3600" b="1" dirty="0"/>
          </a:p>
          <a:p>
            <a:r>
              <a:rPr kumimoji="1" lang="ja-JP" altLang="en-US" sz="3600" b="1" dirty="0"/>
              <a:t>　地域に住むたくさんの外国人の人たちがさわいで、　</a:t>
            </a:r>
            <a:endParaRPr kumimoji="1" lang="en-US" altLang="ja-JP" sz="3600" b="1" dirty="0"/>
          </a:p>
          <a:p>
            <a:r>
              <a:rPr kumimoji="1" lang="ja-JP" altLang="en-US" sz="3600" b="1" dirty="0"/>
              <a:t>　地域の人たちは不安そうな顔をしていました。」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A6F7F19-9F57-40AC-9830-12824CEC99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098" y="405714"/>
            <a:ext cx="1220327" cy="1279280"/>
          </a:xfrm>
          <a:prstGeom prst="rect">
            <a:avLst/>
          </a:prstGeom>
        </p:spPr>
      </p:pic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0CFF795C-9BF2-4F09-9143-1A85ED473D54}"/>
              </a:ext>
            </a:extLst>
          </p:cNvPr>
          <p:cNvGrpSpPr/>
          <p:nvPr/>
        </p:nvGrpSpPr>
        <p:grpSpPr>
          <a:xfrm>
            <a:off x="2131392" y="4784725"/>
            <a:ext cx="5435600" cy="1473200"/>
            <a:chOff x="1117600" y="4399280"/>
            <a:chExt cx="5435600" cy="1473200"/>
          </a:xfrm>
        </p:grpSpPr>
        <p:sp>
          <p:nvSpPr>
            <p:cNvPr id="19" name="四角形: 角を丸くする 18">
              <a:extLst>
                <a:ext uri="{FF2B5EF4-FFF2-40B4-BE49-F238E27FC236}">
                  <a16:creationId xmlns:a16="http://schemas.microsoft.com/office/drawing/2014/main" id="{C973D202-E298-451C-8F68-DA90085C9B39}"/>
                </a:ext>
              </a:extLst>
            </p:cNvPr>
            <p:cNvSpPr/>
            <p:nvPr/>
          </p:nvSpPr>
          <p:spPr>
            <a:xfrm>
              <a:off x="1117600" y="4399280"/>
              <a:ext cx="5435600" cy="1473200"/>
            </a:xfrm>
            <a:prstGeom prst="roundRect">
              <a:avLst/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54EB2827-2BB9-4205-839B-6338D839F2D8}"/>
                </a:ext>
              </a:extLst>
            </p:cNvPr>
            <p:cNvSpPr txBox="1"/>
            <p:nvPr/>
          </p:nvSpPr>
          <p:spPr>
            <a:xfrm>
              <a:off x="1800225" y="4562084"/>
              <a:ext cx="46310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b="1" dirty="0">
                  <a:solidFill>
                    <a:schemeClr val="accent2">
                      <a:lumMod val="75000"/>
                    </a:schemeClr>
                  </a:solidFill>
                </a:rPr>
                <a:t>このニュースをみて、</a:t>
              </a:r>
              <a:endParaRPr kumimoji="1" lang="en-US" altLang="ja-JP" sz="3600" b="1" dirty="0">
                <a:solidFill>
                  <a:schemeClr val="accent2">
                    <a:lumMod val="75000"/>
                  </a:schemeClr>
                </a:solidFill>
              </a:endParaRPr>
            </a:p>
            <a:p>
              <a:r>
                <a:rPr kumimoji="1" lang="ja-JP" altLang="en-US" sz="3600" b="1" dirty="0">
                  <a:solidFill>
                    <a:schemeClr val="accent2">
                      <a:lumMod val="75000"/>
                    </a:schemeClr>
                  </a:solidFill>
                </a:rPr>
                <a:t>どう感じますか？</a:t>
              </a:r>
            </a:p>
          </p:txBody>
        </p:sp>
        <p:sp>
          <p:nvSpPr>
            <p:cNvPr id="18" name="楕円 17">
              <a:extLst>
                <a:ext uri="{FF2B5EF4-FFF2-40B4-BE49-F238E27FC236}">
                  <a16:creationId xmlns:a16="http://schemas.microsoft.com/office/drawing/2014/main" id="{E9C31DDA-A631-489D-AEEC-CE24F0560097}"/>
                </a:ext>
              </a:extLst>
            </p:cNvPr>
            <p:cNvSpPr/>
            <p:nvPr/>
          </p:nvSpPr>
          <p:spPr>
            <a:xfrm>
              <a:off x="1419225" y="4656456"/>
              <a:ext cx="360000" cy="360000"/>
            </a:xfrm>
            <a:prstGeom prst="ellipse">
              <a:avLst/>
            </a:prstGeom>
            <a:solidFill>
              <a:srgbClr val="F2B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2A5883F-5BAB-46B8-B38F-C356DB72FFDE}"/>
              </a:ext>
            </a:extLst>
          </p:cNvPr>
          <p:cNvSpPr txBox="1"/>
          <p:nvPr/>
        </p:nvSpPr>
        <p:spPr>
          <a:xfrm>
            <a:off x="9144126" y="6155308"/>
            <a:ext cx="2474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/>
              <a:t>ぱくたそ（</a:t>
            </a:r>
            <a:r>
              <a:rPr lang="en-US" altLang="ja-JP" sz="1200" dirty="0"/>
              <a:t>www.pakutaso.com</a:t>
            </a:r>
            <a:r>
              <a:rPr lang="ja-JP" altLang="en-US" sz="1200" dirty="0"/>
              <a:t>）</a:t>
            </a:r>
            <a:endParaRPr lang="en-US" altLang="ja-JP" sz="1200" dirty="0"/>
          </a:p>
          <a:p>
            <a:r>
              <a:rPr lang="en-US" altLang="ja-JP" sz="1200" dirty="0"/>
              <a:t>                     Photo by  </a:t>
            </a:r>
            <a:r>
              <a:rPr lang="en-US" altLang="ja-JP" sz="1200" dirty="0" err="1"/>
              <a:t>Yukillow</a:t>
            </a:r>
            <a:endParaRPr lang="ja-JP" altLang="en-US" sz="1200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D1B3726-1705-48D0-BDCB-D24BF9FBACA5}"/>
              </a:ext>
            </a:extLst>
          </p:cNvPr>
          <p:cNvSpPr txBox="1"/>
          <p:nvPr/>
        </p:nvSpPr>
        <p:spPr>
          <a:xfrm>
            <a:off x="7721618" y="4134267"/>
            <a:ext cx="3997841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100" dirty="0"/>
              <a:t>※ここに、授業者で画像をダウンロードし、貼り付けてください。職員研修等での二次配布は著作権法上、不可となりますのでご配慮ください。</a:t>
            </a:r>
          </a:p>
          <a:p>
            <a:r>
              <a:rPr lang="ja-JP" altLang="ja-JP" sz="1100" dirty="0"/>
              <a:t>（画像無しの状態であれば</a:t>
            </a:r>
            <a:r>
              <a:rPr lang="en-US" altLang="ja-JP" sz="1100" dirty="0"/>
              <a:t>OK</a:t>
            </a:r>
            <a:r>
              <a:rPr lang="ja-JP" altLang="ja-JP" sz="1100" dirty="0"/>
              <a:t>です。）</a:t>
            </a:r>
            <a:endParaRPr lang="en-US" altLang="ja-JP" sz="1100" dirty="0"/>
          </a:p>
          <a:p>
            <a:r>
              <a:rPr lang="en-US" altLang="ja-JP" sz="1100" u="sng" dirty="0">
                <a:hlinkClick r:id="rId3"/>
              </a:rPr>
              <a:t>https://www.pakutaso.com/20191016297post-23844.html</a:t>
            </a:r>
            <a:endParaRPr lang="ja-JP" altLang="ja-JP" sz="1100" dirty="0"/>
          </a:p>
          <a:p>
            <a:r>
              <a:rPr lang="ja-JP" altLang="en-US" sz="1100" dirty="0"/>
              <a:t>（屋台の写真です）</a:t>
            </a:r>
            <a:endParaRPr lang="en-US" altLang="ja-JP" sz="1100" dirty="0"/>
          </a:p>
          <a:p>
            <a:endParaRPr lang="en-US" altLang="ja-JP" sz="1100" dirty="0"/>
          </a:p>
          <a:p>
            <a:endParaRPr lang="en-US" altLang="ja-JP" sz="1100" dirty="0"/>
          </a:p>
          <a:p>
            <a:endParaRPr lang="en-US" altLang="ja-JP" sz="1100" dirty="0"/>
          </a:p>
          <a:p>
            <a:endParaRPr lang="en-US" altLang="ja-JP" sz="1100" dirty="0"/>
          </a:p>
          <a:p>
            <a:endParaRPr lang="ja-JP" altLang="ja-JP" sz="1100" dirty="0"/>
          </a:p>
        </p:txBody>
      </p:sp>
    </p:spTree>
    <p:extLst>
      <p:ext uri="{BB962C8B-B14F-4D97-AF65-F5344CB8AC3E}">
        <p14:creationId xmlns:p14="http://schemas.microsoft.com/office/powerpoint/2010/main" val="2974685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04CF6353-238F-4AA0-A907-046D98EF96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484" y="493914"/>
            <a:ext cx="1185171" cy="124543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12836FB-DB3A-4BED-A27B-D24C92575D3E}"/>
              </a:ext>
            </a:extLst>
          </p:cNvPr>
          <p:cNvSpPr txBox="1"/>
          <p:nvPr/>
        </p:nvSpPr>
        <p:spPr>
          <a:xfrm>
            <a:off x="1783244" y="493914"/>
            <a:ext cx="100045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/>
              <a:t>どちらかが“まちがい“ではなく、</a:t>
            </a:r>
            <a:endParaRPr kumimoji="1" lang="en-US" altLang="ja-JP" sz="4000" b="1" dirty="0"/>
          </a:p>
          <a:p>
            <a:r>
              <a:rPr kumimoji="1" lang="ja-JP" altLang="en-US" sz="4000" b="1" dirty="0"/>
              <a:t>　発信の仕方で受け取り方も変わるんだね。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5C27A3A-CB7C-4CAA-B8DF-F13ED1A4BF40}"/>
              </a:ext>
            </a:extLst>
          </p:cNvPr>
          <p:cNvGrpSpPr/>
          <p:nvPr/>
        </p:nvGrpSpPr>
        <p:grpSpPr>
          <a:xfrm>
            <a:off x="1272209" y="2951922"/>
            <a:ext cx="10211342" cy="3412165"/>
            <a:chOff x="1272209" y="2951922"/>
            <a:chExt cx="10211342" cy="3412165"/>
          </a:xfrm>
        </p:grpSpPr>
        <p:sp>
          <p:nvSpPr>
            <p:cNvPr id="10" name="吹き出し: 角を丸めた四角形 9">
              <a:extLst>
                <a:ext uri="{FF2B5EF4-FFF2-40B4-BE49-F238E27FC236}">
                  <a16:creationId xmlns:a16="http://schemas.microsoft.com/office/drawing/2014/main" id="{96130BBB-3957-4EBB-BD0D-67B2AD6B7CEC}"/>
                </a:ext>
              </a:extLst>
            </p:cNvPr>
            <p:cNvSpPr/>
            <p:nvPr/>
          </p:nvSpPr>
          <p:spPr>
            <a:xfrm>
              <a:off x="1272209" y="2951922"/>
              <a:ext cx="7822095" cy="2683565"/>
            </a:xfrm>
            <a:prstGeom prst="wedgeRoundRectCallout">
              <a:avLst>
                <a:gd name="adj1" fmla="val 55787"/>
                <a:gd name="adj2" fmla="val -23796"/>
                <a:gd name="adj3" fmla="val 16667"/>
              </a:avLst>
            </a:prstGeom>
            <a:solidFill>
              <a:srgbClr val="FF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6C59AC42-74F4-4652-96E1-3F1902AFD6C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352722" y="3538095"/>
              <a:ext cx="2130829" cy="2825992"/>
            </a:xfrm>
            <a:prstGeom prst="rect">
              <a:avLst/>
            </a:prstGeom>
          </p:spPr>
        </p:pic>
      </p:grp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6E25AE4-CD74-45C9-8878-9F69185FD9C2}"/>
              </a:ext>
            </a:extLst>
          </p:cNvPr>
          <p:cNvSpPr txBox="1"/>
          <p:nvPr/>
        </p:nvSpPr>
        <p:spPr>
          <a:xfrm>
            <a:off x="1783244" y="3319905"/>
            <a:ext cx="73110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solidFill>
                  <a:srgbClr val="FF0066"/>
                </a:solidFill>
              </a:rPr>
              <a:t>これからニュースを見るとき、</a:t>
            </a:r>
            <a:endParaRPr kumimoji="1" lang="en-US" altLang="ja-JP" sz="4000" b="1" dirty="0">
              <a:solidFill>
                <a:srgbClr val="FF0066"/>
              </a:solidFill>
            </a:endParaRPr>
          </a:p>
          <a:p>
            <a:r>
              <a:rPr kumimoji="1" lang="ja-JP" altLang="en-US" sz="4000" b="1" dirty="0">
                <a:solidFill>
                  <a:srgbClr val="FF0066"/>
                </a:solidFill>
              </a:rPr>
              <a:t>みなさんは、どんなことに</a:t>
            </a:r>
            <a:endParaRPr kumimoji="1" lang="en-US" altLang="ja-JP" sz="4000" b="1" dirty="0">
              <a:solidFill>
                <a:srgbClr val="FF0066"/>
              </a:solidFill>
            </a:endParaRPr>
          </a:p>
          <a:p>
            <a:r>
              <a:rPr kumimoji="1" lang="ja-JP" altLang="en-US" sz="4000" b="1" dirty="0">
                <a:solidFill>
                  <a:srgbClr val="FF0066"/>
                </a:solidFill>
              </a:rPr>
              <a:t>気をつけますか？</a:t>
            </a:r>
          </a:p>
        </p:txBody>
      </p:sp>
    </p:spTree>
    <p:extLst>
      <p:ext uri="{BB962C8B-B14F-4D97-AF65-F5344CB8AC3E}">
        <p14:creationId xmlns:p14="http://schemas.microsoft.com/office/powerpoint/2010/main" val="1766509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585</Words>
  <Application>Microsoft Office PowerPoint</Application>
  <PresentationFormat>ワイド画面</PresentationFormat>
  <Paragraphs>82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3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松本 英将</dc:creator>
  <cp:lastModifiedBy>佐同教</cp:lastModifiedBy>
  <cp:revision>33</cp:revision>
  <cp:lastPrinted>2022-02-28T00:58:06Z</cp:lastPrinted>
  <dcterms:created xsi:type="dcterms:W3CDTF">2021-12-28T13:11:51Z</dcterms:created>
  <dcterms:modified xsi:type="dcterms:W3CDTF">2022-08-11T03:30:30Z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佐賀県暗号化プロパティ">
    <vt:lpwstr>2019-09-12T08:35:35Z</vt:lpwstr>
  </property>
</Properties>
</file>