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6BB00"/>
    <a:srgbClr val="99FF99"/>
    <a:srgbClr val="FFFF66"/>
    <a:srgbClr val="FFB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21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FEEACAC-D64D-74DA-8E99-C624F1C8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0D8FE4-85AC-D348-DD3A-7CCF5EC66E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F38118-8849-6B68-76A8-F5F398901E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46E7-8F88-4B96-A130-C4905CBD5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12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6DEC3-665F-44C5-BB88-17BA0FAEB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C51DA7-52DF-4463-98FD-4882C7E69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7DC153-9B85-474D-BA06-203B4488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F4DB2-C2A7-4EED-BCA3-3FC04DB0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C8F365-F03F-457F-992E-C16BD49E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5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B7F54-37B8-4120-94FE-0EC7F53F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84C124-E095-4135-B0EF-667192D3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7011C0-A524-42F6-A59C-9CDE2EA7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D6723D-0571-4604-9350-2EDB52AE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9A2B57-DB7F-4120-9C70-B55CB183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79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99898B0-3631-4AA7-B38B-C8923ED98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2E90C5-DE77-44A6-B9B8-DAAB91340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D0474A-B6D4-475F-AF15-6FFEF7D2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F58F0C-0942-451D-962B-BD21C5BD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D971F1-B78F-4580-BA9F-67DC528E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96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CB37EC-E851-46A8-A54C-CA64C943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52077A-8BBE-44ED-A466-CCAF3E20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735983-9B02-4E5E-8807-08FA1C1C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E37E73-3472-4204-8FAE-6C02E3B4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E3BEBB-0C5D-4CA8-A4F3-C721CDCD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66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86DB4-BD9E-4CF4-BA17-31FF2A39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D5B01E-C481-4B08-A719-74B4348A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1F384D-D083-404A-AAD9-3F20A53A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64A06C-606E-402E-BCAB-C1503CCD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32C4BB-BD1A-4F34-ADCF-B7B16987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6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05089-8C9D-4B82-BBBB-6BAB9DFE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74D54F-A7EE-46CE-B5DD-E90BD103F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7CF52F-9570-461B-AEDA-ED5142613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7E3E65-A9B7-49BD-AB09-768F05D5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213165-8C4D-47BE-992F-865EFFD4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EA4910-06DE-4A35-9BE3-7099F593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18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650A9-5905-4D4A-BF5E-FAA3C90C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6455B8-1F51-470D-AD89-34BCF390B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6C3446-2384-44CF-8424-C994FE39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8C067E-961C-4E8C-9EB1-621742B7F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2776D41-F302-47BB-B6B9-F807B491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EEBCB9-65DD-4E19-B7B8-FA561BAF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D9F65B-BF3D-4581-A6E4-95C8172E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C76D691-36D5-4AF3-B9F1-7EDE3878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9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DE1122-F067-44AA-A500-285037E0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921653-9729-4641-900D-9094A692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11A231-46A7-4FE1-9593-C27897B5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EC836B-0DBC-44CE-A298-A163A489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5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C42145-DF0B-4F89-9A6D-291B2081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9A662C-5D7C-4824-8440-59F906A9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04FA40-B714-4D12-B4CF-DC8A0356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B6D59-9463-4759-BFEF-88D9B467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685438-6FC3-4BF5-9A90-2199B1CE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0CFDED-45FD-44AF-8DBD-01E9D467D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C17D82-C22F-4A39-AAA2-75A145AF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4BFD2-0EC3-4629-ACA4-06E98C4A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74E7CB-C2B4-47E1-94DF-1DE2B2DA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87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D2C51-94A4-46A1-B258-D27BDE90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EAE47E-3638-4E14-B023-746010E4C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AC8EF0-19C6-46FE-AE4A-99CE19BB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6CF2DF-5448-4BC4-A9B3-9D82C974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07B118-C01C-49A0-8E8B-46138096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6EE160-9A82-41CD-80A9-945A2299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A2D4EB-A874-49AF-8B11-F8664A63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5A1021-7669-41BE-A717-C7395A6C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37A147-8237-4B9E-8E11-2C428E22D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3834-1153-4779-AC94-6D26563E9A5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36B6BB-49E8-4420-89A7-9EB6C2B07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EEE86D-2773-499E-93C1-140B38130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B4EB-5564-408B-935C-49115E6B9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6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3D35451-A919-4E6C-9D3D-9F9FBD955873}"/>
              </a:ext>
            </a:extLst>
          </p:cNvPr>
          <p:cNvGrpSpPr/>
          <p:nvPr/>
        </p:nvGrpSpPr>
        <p:grpSpPr>
          <a:xfrm>
            <a:off x="504948" y="430272"/>
            <a:ext cx="11474531" cy="2173058"/>
            <a:chOff x="504948" y="430272"/>
            <a:chExt cx="11474531" cy="2173058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8EF8C81-A816-4564-B6BB-5E6D8054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948" y="430272"/>
              <a:ext cx="1793635" cy="2173058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4D5C601-F5FD-4176-9616-223AA120E87C}"/>
                </a:ext>
              </a:extLst>
            </p:cNvPr>
            <p:cNvSpPr txBox="1"/>
            <p:nvPr/>
          </p:nvSpPr>
          <p:spPr>
            <a:xfrm>
              <a:off x="2256638" y="430272"/>
              <a:ext cx="97228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/>
                <a:t>あなたは、</a:t>
              </a:r>
              <a:endParaRPr kumimoji="1" lang="en-US" altLang="ja-JP" sz="4400" b="1" dirty="0"/>
            </a:p>
            <a:p>
              <a:r>
                <a:rPr kumimoji="1" lang="ja-JP" altLang="en-US" sz="4400" b="1" dirty="0">
                  <a:solidFill>
                    <a:srgbClr val="F6BB00"/>
                  </a:solidFill>
                </a:rPr>
                <a:t>「この学校は、どんな学校ですか？」</a:t>
              </a:r>
              <a:endParaRPr kumimoji="1" lang="en-US" altLang="ja-JP" sz="4400" b="1" dirty="0">
                <a:solidFill>
                  <a:srgbClr val="F6BB00"/>
                </a:solidFill>
              </a:endParaRPr>
            </a:p>
            <a:p>
              <a:r>
                <a:rPr kumimoji="1" lang="ja-JP" altLang="en-US" sz="4400" b="1" dirty="0"/>
                <a:t>ときかれたら、何と答えますか？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CE5D109-87E1-4917-BEA0-608FD34F6199}"/>
              </a:ext>
            </a:extLst>
          </p:cNvPr>
          <p:cNvGrpSpPr/>
          <p:nvPr/>
        </p:nvGrpSpPr>
        <p:grpSpPr>
          <a:xfrm>
            <a:off x="3171825" y="3226202"/>
            <a:ext cx="8347446" cy="2754486"/>
            <a:chOff x="3171825" y="3673242"/>
            <a:chExt cx="8347446" cy="2754486"/>
          </a:xfrm>
        </p:grpSpPr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83F711A6-1450-4A1E-A876-C7498380D897}"/>
                </a:ext>
              </a:extLst>
            </p:cNvPr>
            <p:cNvSpPr/>
            <p:nvPr/>
          </p:nvSpPr>
          <p:spPr>
            <a:xfrm>
              <a:off x="3171825" y="3673242"/>
              <a:ext cx="6131566" cy="1409350"/>
            </a:xfrm>
            <a:prstGeom prst="wedgeRoundRectCallout">
              <a:avLst>
                <a:gd name="adj1" fmla="val 58019"/>
                <a:gd name="adj2" fmla="val 39881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D8E892B-E489-4898-ABAD-E0B4E9B6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4174" y="4621631"/>
              <a:ext cx="1585097" cy="1806097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88C2183-2ACD-426C-92D1-F97667FA0D79}"/>
                </a:ext>
              </a:extLst>
            </p:cNvPr>
            <p:cNvSpPr txBox="1"/>
            <p:nvPr/>
          </p:nvSpPr>
          <p:spPr>
            <a:xfrm>
              <a:off x="3565320" y="3993160"/>
              <a:ext cx="56122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solidFill>
                    <a:schemeClr val="accent1">
                      <a:lumMod val="75000"/>
                    </a:schemeClr>
                  </a:solidFill>
                </a:rPr>
                <a:t>○○○な学校だよ。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CDA8A0-E281-4995-9204-63A3ACFDE217}"/>
              </a:ext>
            </a:extLst>
          </p:cNvPr>
          <p:cNvSpPr txBox="1"/>
          <p:nvPr/>
        </p:nvSpPr>
        <p:spPr>
          <a:xfrm>
            <a:off x="1140466" y="5190142"/>
            <a:ext cx="803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66"/>
                </a:solidFill>
              </a:rPr>
              <a:t>「宣伝文句＝キャッチフレーズ」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4D52D0-7B46-4E31-9AFA-3F839410E709}"/>
              </a:ext>
            </a:extLst>
          </p:cNvPr>
          <p:cNvSpPr txBox="1"/>
          <p:nvPr/>
        </p:nvSpPr>
        <p:spPr>
          <a:xfrm>
            <a:off x="1140465" y="5842953"/>
            <a:ext cx="803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66"/>
                </a:solidFill>
              </a:rPr>
              <a:t>「広告文＝キャッチコピー」</a:t>
            </a:r>
          </a:p>
        </p:txBody>
      </p:sp>
    </p:spTree>
    <p:extLst>
      <p:ext uri="{BB962C8B-B14F-4D97-AF65-F5344CB8AC3E}">
        <p14:creationId xmlns:p14="http://schemas.microsoft.com/office/powerpoint/2010/main" val="8799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456703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237325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5" y="629173"/>
            <a:ext cx="71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b="1" dirty="0"/>
              <a:t>　３つの国の写真を見分けよう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5C232D-ABE9-46CF-8137-9752762A351A}"/>
              </a:ext>
            </a:extLst>
          </p:cNvPr>
          <p:cNvSpPr txBox="1"/>
          <p:nvPr/>
        </p:nvSpPr>
        <p:spPr>
          <a:xfrm>
            <a:off x="1897070" y="2212589"/>
            <a:ext cx="107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3A9333-7156-411E-870A-C045866274EE}"/>
              </a:ext>
            </a:extLst>
          </p:cNvPr>
          <p:cNvSpPr txBox="1"/>
          <p:nvPr/>
        </p:nvSpPr>
        <p:spPr>
          <a:xfrm>
            <a:off x="1897070" y="3821760"/>
            <a:ext cx="107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14F51C-AA28-43EA-ACDB-F5B3D44288E5}"/>
              </a:ext>
            </a:extLst>
          </p:cNvPr>
          <p:cNvSpPr txBox="1"/>
          <p:nvPr/>
        </p:nvSpPr>
        <p:spPr>
          <a:xfrm>
            <a:off x="1897070" y="5506434"/>
            <a:ext cx="107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</a:p>
        </p:txBody>
      </p:sp>
      <p:pic>
        <p:nvPicPr>
          <p:cNvPr id="10" name="図 9" descr="川の奥にある建物&#10;&#10;中程度の精度で自動的に生成された説明">
            <a:extLst>
              <a:ext uri="{FF2B5EF4-FFF2-40B4-BE49-F238E27FC236}">
                <a16:creationId xmlns:a16="http://schemas.microsoft.com/office/drawing/2014/main" id="{CB102AF3-95DC-4711-A1AD-8C7F96AB3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47" y="1692770"/>
            <a:ext cx="2413757" cy="1609171"/>
          </a:xfrm>
          <a:prstGeom prst="rect">
            <a:avLst/>
          </a:prstGeom>
        </p:spPr>
      </p:pic>
      <p:pic>
        <p:nvPicPr>
          <p:cNvPr id="12" name="図 11" descr="アパートのビル&#10;&#10;低い精度で自動的に生成された説明">
            <a:extLst>
              <a:ext uri="{FF2B5EF4-FFF2-40B4-BE49-F238E27FC236}">
                <a16:creationId xmlns:a16="http://schemas.microsoft.com/office/drawing/2014/main" id="{1F47650F-45E1-4974-963F-49ED609A2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44" y="3430906"/>
            <a:ext cx="2084962" cy="1563722"/>
          </a:xfrm>
          <a:prstGeom prst="rect">
            <a:avLst/>
          </a:prstGeom>
        </p:spPr>
      </p:pic>
      <p:pic>
        <p:nvPicPr>
          <p:cNvPr id="14" name="図 13" descr="屋外, 市, 建物, 背景 が含まれている画像&#10;&#10;自動的に生成された説明">
            <a:extLst>
              <a:ext uri="{FF2B5EF4-FFF2-40B4-BE49-F238E27FC236}">
                <a16:creationId xmlns:a16="http://schemas.microsoft.com/office/drawing/2014/main" id="{BCEBBC83-FE10-4DDC-9011-D6B15E039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3" y="5165230"/>
            <a:ext cx="2325284" cy="15477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ACD28E-AF9A-46EC-838C-1A7D45C197AF}"/>
              </a:ext>
            </a:extLst>
          </p:cNvPr>
          <p:cNvSpPr txBox="1"/>
          <p:nvPr/>
        </p:nvSpPr>
        <p:spPr>
          <a:xfrm>
            <a:off x="8317229" y="2303018"/>
            <a:ext cx="340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アメリカ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E9F356-991D-43EB-8922-FE3B3765D4F8}"/>
              </a:ext>
            </a:extLst>
          </p:cNvPr>
          <p:cNvSpPr txBox="1"/>
          <p:nvPr/>
        </p:nvSpPr>
        <p:spPr>
          <a:xfrm>
            <a:off x="8317229" y="3908271"/>
            <a:ext cx="223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中国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1557E7-4F2A-4841-AE9F-C3660B5AF0F2}"/>
              </a:ext>
            </a:extLst>
          </p:cNvPr>
          <p:cNvSpPr txBox="1"/>
          <p:nvPr/>
        </p:nvSpPr>
        <p:spPr>
          <a:xfrm>
            <a:off x="8317230" y="5513524"/>
            <a:ext cx="34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チュニジア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409589-06C5-4BE1-8854-47ACF4C68ABD}"/>
              </a:ext>
            </a:extLst>
          </p:cNvPr>
          <p:cNvSpPr txBox="1"/>
          <p:nvPr/>
        </p:nvSpPr>
        <p:spPr>
          <a:xfrm>
            <a:off x="5220591" y="2146937"/>
            <a:ext cx="62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7260C4A-36AD-4B68-9B27-F29C6F151AEC}"/>
              </a:ext>
            </a:extLst>
          </p:cNvPr>
          <p:cNvSpPr txBox="1"/>
          <p:nvPr/>
        </p:nvSpPr>
        <p:spPr>
          <a:xfrm>
            <a:off x="5091967" y="3879642"/>
            <a:ext cx="62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BAD070-8456-4F96-BAC7-B06F357E437D}"/>
              </a:ext>
            </a:extLst>
          </p:cNvPr>
          <p:cNvSpPr txBox="1"/>
          <p:nvPr/>
        </p:nvSpPr>
        <p:spPr>
          <a:xfrm>
            <a:off x="5136204" y="5624267"/>
            <a:ext cx="62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87199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456703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237325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5" y="629173"/>
            <a:ext cx="918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b="1" dirty="0"/>
              <a:t>　３つの国の写真を見分けよう</a:t>
            </a:r>
            <a:r>
              <a:rPr kumimoji="1" lang="en-US" altLang="ja-JP" sz="3600" b="1" dirty="0">
                <a:solidFill>
                  <a:schemeClr val="accent6"/>
                </a:solidFill>
              </a:rPr>
              <a:t>【</a:t>
            </a:r>
            <a:r>
              <a:rPr kumimoji="1" lang="ja-JP" altLang="en-US" sz="3600" b="1" dirty="0">
                <a:solidFill>
                  <a:schemeClr val="accent6"/>
                </a:solidFill>
              </a:rPr>
              <a:t>答え</a:t>
            </a:r>
            <a:r>
              <a:rPr kumimoji="1" lang="en-US" altLang="ja-JP" sz="3600" b="1" dirty="0">
                <a:solidFill>
                  <a:schemeClr val="accent6"/>
                </a:solidFill>
              </a:rPr>
              <a:t>】</a:t>
            </a:r>
            <a:endParaRPr kumimoji="1" lang="ja-JP" altLang="en-US" sz="3600" b="1" dirty="0">
              <a:solidFill>
                <a:schemeClr val="accent6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5C232D-ABE9-46CF-8137-9752762A351A}"/>
              </a:ext>
            </a:extLst>
          </p:cNvPr>
          <p:cNvSpPr txBox="1"/>
          <p:nvPr/>
        </p:nvSpPr>
        <p:spPr>
          <a:xfrm>
            <a:off x="1897070" y="2212589"/>
            <a:ext cx="107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3A9333-7156-411E-870A-C045866274EE}"/>
              </a:ext>
            </a:extLst>
          </p:cNvPr>
          <p:cNvSpPr txBox="1"/>
          <p:nvPr/>
        </p:nvSpPr>
        <p:spPr>
          <a:xfrm>
            <a:off x="1897070" y="3821760"/>
            <a:ext cx="107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14F51C-AA28-43EA-ACDB-F5B3D44288E5}"/>
              </a:ext>
            </a:extLst>
          </p:cNvPr>
          <p:cNvSpPr txBox="1"/>
          <p:nvPr/>
        </p:nvSpPr>
        <p:spPr>
          <a:xfrm>
            <a:off x="1897070" y="5506434"/>
            <a:ext cx="107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</a:p>
        </p:txBody>
      </p:sp>
      <p:pic>
        <p:nvPicPr>
          <p:cNvPr id="10" name="図 9" descr="川の奥にある建物&#10;&#10;中程度の精度で自動的に生成された説明">
            <a:extLst>
              <a:ext uri="{FF2B5EF4-FFF2-40B4-BE49-F238E27FC236}">
                <a16:creationId xmlns:a16="http://schemas.microsoft.com/office/drawing/2014/main" id="{CB102AF3-95DC-4711-A1AD-8C7F96AB3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47" y="1692770"/>
            <a:ext cx="2413757" cy="1609171"/>
          </a:xfrm>
          <a:prstGeom prst="rect">
            <a:avLst/>
          </a:prstGeom>
        </p:spPr>
      </p:pic>
      <p:pic>
        <p:nvPicPr>
          <p:cNvPr id="12" name="図 11" descr="アパートのビル&#10;&#10;低い精度で自動的に生成された説明">
            <a:extLst>
              <a:ext uri="{FF2B5EF4-FFF2-40B4-BE49-F238E27FC236}">
                <a16:creationId xmlns:a16="http://schemas.microsoft.com/office/drawing/2014/main" id="{1F47650F-45E1-4974-963F-49ED609A2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44" y="3430906"/>
            <a:ext cx="2084962" cy="1563722"/>
          </a:xfrm>
          <a:prstGeom prst="rect">
            <a:avLst/>
          </a:prstGeom>
        </p:spPr>
      </p:pic>
      <p:pic>
        <p:nvPicPr>
          <p:cNvPr id="14" name="図 13" descr="屋外, 市, 建物, 背景 が含まれている画像&#10;&#10;自動的に生成された説明">
            <a:extLst>
              <a:ext uri="{FF2B5EF4-FFF2-40B4-BE49-F238E27FC236}">
                <a16:creationId xmlns:a16="http://schemas.microsoft.com/office/drawing/2014/main" id="{BCEBBC83-FE10-4DDC-9011-D6B15E039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3" y="5165230"/>
            <a:ext cx="2325284" cy="15477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ACD28E-AF9A-46EC-838C-1A7D45C197AF}"/>
              </a:ext>
            </a:extLst>
          </p:cNvPr>
          <p:cNvSpPr txBox="1"/>
          <p:nvPr/>
        </p:nvSpPr>
        <p:spPr>
          <a:xfrm>
            <a:off x="8317229" y="2303018"/>
            <a:ext cx="340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アメリカ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E9F356-991D-43EB-8922-FE3B3765D4F8}"/>
              </a:ext>
            </a:extLst>
          </p:cNvPr>
          <p:cNvSpPr txBox="1"/>
          <p:nvPr/>
        </p:nvSpPr>
        <p:spPr>
          <a:xfrm>
            <a:off x="8317229" y="3908271"/>
            <a:ext cx="223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中国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1557E7-4F2A-4841-AE9F-C3660B5AF0F2}"/>
              </a:ext>
            </a:extLst>
          </p:cNvPr>
          <p:cNvSpPr txBox="1"/>
          <p:nvPr/>
        </p:nvSpPr>
        <p:spPr>
          <a:xfrm>
            <a:off x="8317230" y="5513524"/>
            <a:ext cx="34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チュニジア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409589-06C5-4BE1-8854-47ACF4C68ABD}"/>
              </a:ext>
            </a:extLst>
          </p:cNvPr>
          <p:cNvSpPr txBox="1"/>
          <p:nvPr/>
        </p:nvSpPr>
        <p:spPr>
          <a:xfrm>
            <a:off x="5220591" y="2146937"/>
            <a:ext cx="62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7260C4A-36AD-4B68-9B27-F29C6F151AEC}"/>
              </a:ext>
            </a:extLst>
          </p:cNvPr>
          <p:cNvSpPr txBox="1"/>
          <p:nvPr/>
        </p:nvSpPr>
        <p:spPr>
          <a:xfrm>
            <a:off x="5091967" y="3879642"/>
            <a:ext cx="62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BAD070-8456-4F96-BAC7-B06F357E437D}"/>
              </a:ext>
            </a:extLst>
          </p:cNvPr>
          <p:cNvSpPr txBox="1"/>
          <p:nvPr/>
        </p:nvSpPr>
        <p:spPr>
          <a:xfrm>
            <a:off x="5136204" y="5624267"/>
            <a:ext cx="62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4789493-A2C8-44FB-9899-D6602205B243}"/>
              </a:ext>
            </a:extLst>
          </p:cNvPr>
          <p:cNvCxnSpPr/>
          <p:nvPr/>
        </p:nvCxnSpPr>
        <p:spPr>
          <a:xfrm>
            <a:off x="6096000" y="2550160"/>
            <a:ext cx="2021840" cy="8128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4ECFA0A-CEB6-41AE-9700-CA987F89ACBC}"/>
              </a:ext>
            </a:extLst>
          </p:cNvPr>
          <p:cNvCxnSpPr/>
          <p:nvPr/>
        </p:nvCxnSpPr>
        <p:spPr>
          <a:xfrm>
            <a:off x="5994400" y="4257040"/>
            <a:ext cx="2235200" cy="149352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00E5CB2-8EAA-49A4-8273-5BA2B3C613F5}"/>
              </a:ext>
            </a:extLst>
          </p:cNvPr>
          <p:cNvCxnSpPr/>
          <p:nvPr/>
        </p:nvCxnSpPr>
        <p:spPr>
          <a:xfrm flipV="1">
            <a:off x="6096000" y="4318000"/>
            <a:ext cx="2092960" cy="163576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543EE2-EA5F-4813-9B28-9EC17BB9D352}"/>
              </a:ext>
            </a:extLst>
          </p:cNvPr>
          <p:cNvGrpSpPr/>
          <p:nvPr/>
        </p:nvGrpSpPr>
        <p:grpSpPr>
          <a:xfrm>
            <a:off x="630783" y="329604"/>
            <a:ext cx="11130582" cy="1817333"/>
            <a:chOff x="630783" y="329604"/>
            <a:chExt cx="11130582" cy="181733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1DDF2D0-0A01-4CBB-BFAD-92A031F064C0}"/>
                </a:ext>
              </a:extLst>
            </p:cNvPr>
            <p:cNvSpPr/>
            <p:nvPr/>
          </p:nvSpPr>
          <p:spPr>
            <a:xfrm>
              <a:off x="1380793" y="509456"/>
              <a:ext cx="10380572" cy="143679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948FCBB-2B5D-4AA8-AC10-CD6CCF15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83" y="329604"/>
              <a:ext cx="1500021" cy="1817333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4F57735-1964-44AB-8BD9-F906E97A5284}"/>
                </a:ext>
              </a:extLst>
            </p:cNvPr>
            <p:cNvSpPr txBox="1"/>
            <p:nvPr/>
          </p:nvSpPr>
          <p:spPr>
            <a:xfrm>
              <a:off x="2130804" y="645951"/>
              <a:ext cx="95047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</a:rPr>
                <a:t>３</a:t>
              </a:r>
              <a:r>
                <a:rPr kumimoji="1" lang="ja-JP" altLang="en-US" sz="3600" b="1" dirty="0"/>
                <a:t>　わたしたちのイメージは、</a:t>
              </a:r>
              <a:endParaRPr kumimoji="1" lang="en-US" altLang="ja-JP" sz="3600" b="1" dirty="0"/>
            </a:p>
            <a:p>
              <a:r>
                <a:rPr kumimoji="1" lang="ja-JP" altLang="en-US" sz="3600" b="1" dirty="0"/>
                <a:t>　　どのようにしてつくられるのでしょうか。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0191626-C4F3-4DA0-8D5A-270FE850DB47}"/>
              </a:ext>
            </a:extLst>
          </p:cNvPr>
          <p:cNvGrpSpPr/>
          <p:nvPr/>
        </p:nvGrpSpPr>
        <p:grpSpPr>
          <a:xfrm>
            <a:off x="1447468" y="2146937"/>
            <a:ext cx="9860892" cy="805988"/>
            <a:chOff x="1447468" y="2146937"/>
            <a:chExt cx="9860892" cy="80598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D0CB76E-523C-4984-A4E7-C51F09DA8F5B}"/>
                </a:ext>
              </a:extLst>
            </p:cNvPr>
            <p:cNvSpPr txBox="1"/>
            <p:nvPr/>
          </p:nvSpPr>
          <p:spPr>
            <a:xfrm>
              <a:off x="1610686" y="2291821"/>
              <a:ext cx="9697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F0066"/>
                  </a:solidFill>
                </a:rPr>
                <a:t>●</a:t>
              </a:r>
              <a:r>
                <a:rPr kumimoji="1" lang="ja-JP" altLang="en-US" sz="2800" b="1" dirty="0"/>
                <a:t>イメージだけでは、わからなかったのはどうしてかな。</a:t>
              </a:r>
            </a:p>
          </p:txBody>
        </p:sp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708513B7-49E1-4D12-BE36-A480024AA2BE}"/>
                </a:ext>
              </a:extLst>
            </p:cNvPr>
            <p:cNvSpPr/>
            <p:nvPr/>
          </p:nvSpPr>
          <p:spPr>
            <a:xfrm>
              <a:off x="1447468" y="2146937"/>
              <a:ext cx="9697674" cy="805988"/>
            </a:xfrm>
            <a:prstGeom prst="wedgeRoundRectCallout">
              <a:avLst>
                <a:gd name="adj1" fmla="val -52165"/>
                <a:gd name="adj2" fmla="val -497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E1A8EAB-0F5E-4FDC-8F40-860BDE1B5BD4}"/>
              </a:ext>
            </a:extLst>
          </p:cNvPr>
          <p:cNvGrpSpPr/>
          <p:nvPr/>
        </p:nvGrpSpPr>
        <p:grpSpPr>
          <a:xfrm>
            <a:off x="1447468" y="3930249"/>
            <a:ext cx="10077782" cy="1165625"/>
            <a:chOff x="1447468" y="3930249"/>
            <a:chExt cx="10077782" cy="1165625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4138062-626B-454F-B5CA-9A22782FEE3E}"/>
                </a:ext>
              </a:extLst>
            </p:cNvPr>
            <p:cNvSpPr txBox="1"/>
            <p:nvPr/>
          </p:nvSpPr>
          <p:spPr>
            <a:xfrm>
              <a:off x="1610686" y="4042960"/>
              <a:ext cx="96976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F0066"/>
                  </a:solidFill>
                </a:rPr>
                <a:t>●</a:t>
              </a:r>
              <a:r>
                <a:rPr kumimoji="1" lang="ja-JP" altLang="en-US" sz="2800" b="1" dirty="0"/>
                <a:t>わたしたちがもっているイメージは、</a:t>
              </a:r>
              <a:endParaRPr kumimoji="1" lang="en-US" altLang="ja-JP" sz="2800" b="1" dirty="0"/>
            </a:p>
            <a:p>
              <a:r>
                <a:rPr kumimoji="1" lang="ja-JP" altLang="en-US" sz="2800" b="1" dirty="0"/>
                <a:t>　　　　　　　　　　どこからの情報でつくられたのかな。</a:t>
              </a:r>
            </a:p>
          </p:txBody>
        </p:sp>
        <p:sp>
          <p:nvSpPr>
            <p:cNvPr id="10" name="吹き出し: 角を丸めた四角形 9">
              <a:extLst>
                <a:ext uri="{FF2B5EF4-FFF2-40B4-BE49-F238E27FC236}">
                  <a16:creationId xmlns:a16="http://schemas.microsoft.com/office/drawing/2014/main" id="{9B3945DF-9BDF-4EEE-862B-0D2269366384}"/>
                </a:ext>
              </a:extLst>
            </p:cNvPr>
            <p:cNvSpPr/>
            <p:nvPr/>
          </p:nvSpPr>
          <p:spPr>
            <a:xfrm>
              <a:off x="1447468" y="3930249"/>
              <a:ext cx="10077782" cy="1165625"/>
            </a:xfrm>
            <a:prstGeom prst="wedgeRoundRectCallout">
              <a:avLst>
                <a:gd name="adj1" fmla="val -52165"/>
                <a:gd name="adj2" fmla="val -497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0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5F22E8-113E-4BD5-8E50-82C332218C40}"/>
              </a:ext>
            </a:extLst>
          </p:cNvPr>
          <p:cNvGrpSpPr/>
          <p:nvPr/>
        </p:nvGrpSpPr>
        <p:grpSpPr>
          <a:xfrm>
            <a:off x="630783" y="329604"/>
            <a:ext cx="10687154" cy="1817333"/>
            <a:chOff x="630783" y="329604"/>
            <a:chExt cx="10687154" cy="181733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1DDF2D0-0A01-4CBB-BFAD-92A031F064C0}"/>
                </a:ext>
              </a:extLst>
            </p:cNvPr>
            <p:cNvSpPr/>
            <p:nvPr/>
          </p:nvSpPr>
          <p:spPr>
            <a:xfrm>
              <a:off x="1380793" y="491280"/>
              <a:ext cx="9937144" cy="150325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948FCBB-2B5D-4AA8-AC10-CD6CCF15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83" y="329604"/>
              <a:ext cx="1500021" cy="1817333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4F57735-1964-44AB-8BD9-F906E97A5284}"/>
                </a:ext>
              </a:extLst>
            </p:cNvPr>
            <p:cNvSpPr txBox="1"/>
            <p:nvPr/>
          </p:nvSpPr>
          <p:spPr>
            <a:xfrm>
              <a:off x="2130804" y="663603"/>
              <a:ext cx="91871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</a:rPr>
                <a:t>４</a:t>
              </a:r>
              <a:r>
                <a:rPr kumimoji="1" lang="ja-JP" altLang="en-US" sz="3600" b="1" dirty="0"/>
                <a:t>　１つのイメージだけに</a:t>
              </a:r>
              <a:endParaRPr kumimoji="1" lang="en-US" altLang="ja-JP" sz="3600" b="1" dirty="0"/>
            </a:p>
            <a:p>
              <a:r>
                <a:rPr kumimoji="1" lang="ja-JP" altLang="en-US" sz="3600" b="1" dirty="0"/>
                <a:t>　　　　　　　　だまされないためには？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F98CA92-51ED-4985-AE56-1E225B759ABD}"/>
              </a:ext>
            </a:extLst>
          </p:cNvPr>
          <p:cNvGrpSpPr/>
          <p:nvPr/>
        </p:nvGrpSpPr>
        <p:grpSpPr>
          <a:xfrm>
            <a:off x="1447468" y="2146937"/>
            <a:ext cx="6667832" cy="805988"/>
            <a:chOff x="1447468" y="2146937"/>
            <a:chExt cx="6667832" cy="805988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60D6950-0383-4864-9E1B-6E7A5209BEEC}"/>
                </a:ext>
              </a:extLst>
            </p:cNvPr>
            <p:cNvSpPr txBox="1"/>
            <p:nvPr/>
          </p:nvSpPr>
          <p:spPr>
            <a:xfrm>
              <a:off x="1610686" y="2291821"/>
              <a:ext cx="639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F0066"/>
                  </a:solidFill>
                </a:rPr>
                <a:t>★</a:t>
              </a:r>
              <a:r>
                <a:rPr kumimoji="1" lang="ja-JP" altLang="en-US" sz="2800" b="1" dirty="0"/>
                <a:t>グループで、話し合ってみましょう。</a:t>
              </a:r>
            </a:p>
          </p:txBody>
        </p:sp>
        <p:sp>
          <p:nvSpPr>
            <p:cNvPr id="10" name="吹き出し: 角を丸めた四角形 9">
              <a:extLst>
                <a:ext uri="{FF2B5EF4-FFF2-40B4-BE49-F238E27FC236}">
                  <a16:creationId xmlns:a16="http://schemas.microsoft.com/office/drawing/2014/main" id="{4A39F6C1-56C6-44A5-983E-04D6A836E7F5}"/>
                </a:ext>
              </a:extLst>
            </p:cNvPr>
            <p:cNvSpPr/>
            <p:nvPr/>
          </p:nvSpPr>
          <p:spPr>
            <a:xfrm>
              <a:off x="1447468" y="2146937"/>
              <a:ext cx="6667832" cy="805988"/>
            </a:xfrm>
            <a:prstGeom prst="wedgeRoundRectCallout">
              <a:avLst>
                <a:gd name="adj1" fmla="val -52165"/>
                <a:gd name="adj2" fmla="val -497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02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>
            <a:extLst>
              <a:ext uri="{FF2B5EF4-FFF2-40B4-BE49-F238E27FC236}">
                <a16:creationId xmlns:a16="http://schemas.microsoft.com/office/drawing/2014/main" id="{514EC535-78B8-4222-9B3E-1B319264BCFB}"/>
              </a:ext>
            </a:extLst>
          </p:cNvPr>
          <p:cNvSpPr/>
          <p:nvPr/>
        </p:nvSpPr>
        <p:spPr>
          <a:xfrm>
            <a:off x="8272463" y="4484586"/>
            <a:ext cx="733425" cy="523875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EEFAB49-1F98-4041-9916-A1AF711A4117}"/>
              </a:ext>
            </a:extLst>
          </p:cNvPr>
          <p:cNvSpPr/>
          <p:nvPr/>
        </p:nvSpPr>
        <p:spPr>
          <a:xfrm>
            <a:off x="7048500" y="4054203"/>
            <a:ext cx="1533525" cy="735114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402E908-A09B-4B9D-9565-8729C582325D}"/>
              </a:ext>
            </a:extLst>
          </p:cNvPr>
          <p:cNvSpPr/>
          <p:nvPr/>
        </p:nvSpPr>
        <p:spPr>
          <a:xfrm>
            <a:off x="6349397" y="3437352"/>
            <a:ext cx="1847850" cy="923925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6608DCE-D8F1-424F-A423-823EB20DFA78}"/>
              </a:ext>
            </a:extLst>
          </p:cNvPr>
          <p:cNvSpPr/>
          <p:nvPr/>
        </p:nvSpPr>
        <p:spPr>
          <a:xfrm>
            <a:off x="428625" y="268527"/>
            <a:ext cx="11487150" cy="3484323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A6F577-4190-429C-990B-33C15C5C8A0A}"/>
              </a:ext>
            </a:extLst>
          </p:cNvPr>
          <p:cNvSpPr txBox="1"/>
          <p:nvPr/>
        </p:nvSpPr>
        <p:spPr>
          <a:xfrm>
            <a:off x="1133474" y="1114425"/>
            <a:ext cx="10431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イメージのもつ力について</a:t>
            </a:r>
            <a:endParaRPr kumimoji="1"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kumimoji="1"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　　　　考えよう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769CC2-9923-424D-A32A-0F6BF517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236" y="3559398"/>
            <a:ext cx="2472919" cy="281887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BCA48E-8ED0-4FF4-87BD-D9F74CED05A9}"/>
              </a:ext>
            </a:extLst>
          </p:cNvPr>
          <p:cNvSpPr txBox="1"/>
          <p:nvPr/>
        </p:nvSpPr>
        <p:spPr>
          <a:xfrm>
            <a:off x="1841277" y="5090670"/>
            <a:ext cx="605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</a:t>
            </a:r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つのイメージだけにだまされないために、</a:t>
            </a:r>
            <a:endParaRPr kumimoji="1" lang="en-US" altLang="ja-JP" sz="2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自分にできそうなこと、見つかったかな。</a:t>
            </a:r>
          </a:p>
        </p:txBody>
      </p:sp>
    </p:spTree>
    <p:extLst>
      <p:ext uri="{BB962C8B-B14F-4D97-AF65-F5344CB8AC3E}">
        <p14:creationId xmlns:p14="http://schemas.microsoft.com/office/powerpoint/2010/main" val="9687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>
            <a:extLst>
              <a:ext uri="{FF2B5EF4-FFF2-40B4-BE49-F238E27FC236}">
                <a16:creationId xmlns:a16="http://schemas.microsoft.com/office/drawing/2014/main" id="{514EC535-78B8-4222-9B3E-1B319264BCFB}"/>
              </a:ext>
            </a:extLst>
          </p:cNvPr>
          <p:cNvSpPr/>
          <p:nvPr/>
        </p:nvSpPr>
        <p:spPr>
          <a:xfrm>
            <a:off x="8272463" y="4484586"/>
            <a:ext cx="733425" cy="523875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EEFAB49-1F98-4041-9916-A1AF711A4117}"/>
              </a:ext>
            </a:extLst>
          </p:cNvPr>
          <p:cNvSpPr/>
          <p:nvPr/>
        </p:nvSpPr>
        <p:spPr>
          <a:xfrm>
            <a:off x="7048500" y="4054203"/>
            <a:ext cx="1533525" cy="735114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402E908-A09B-4B9D-9565-8729C582325D}"/>
              </a:ext>
            </a:extLst>
          </p:cNvPr>
          <p:cNvSpPr/>
          <p:nvPr/>
        </p:nvSpPr>
        <p:spPr>
          <a:xfrm>
            <a:off x="6349397" y="3437352"/>
            <a:ext cx="1847850" cy="923925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6608DCE-D8F1-424F-A423-823EB20DFA78}"/>
              </a:ext>
            </a:extLst>
          </p:cNvPr>
          <p:cNvSpPr/>
          <p:nvPr/>
        </p:nvSpPr>
        <p:spPr>
          <a:xfrm>
            <a:off x="428625" y="268527"/>
            <a:ext cx="11487150" cy="3484323"/>
          </a:xfrm>
          <a:prstGeom prst="ellipse">
            <a:avLst/>
          </a:prstGeom>
          <a:solidFill>
            <a:srgbClr val="FF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E3560A-A466-4A75-9C82-33B0DB59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75" y="3456025"/>
            <a:ext cx="2659447" cy="310487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A6F577-4190-429C-990B-33C15C5C8A0A}"/>
              </a:ext>
            </a:extLst>
          </p:cNvPr>
          <p:cNvSpPr txBox="1"/>
          <p:nvPr/>
        </p:nvSpPr>
        <p:spPr>
          <a:xfrm>
            <a:off x="1133474" y="1114425"/>
            <a:ext cx="10431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印象（イメージ）のもつ力</a:t>
            </a:r>
            <a:endParaRPr kumimoji="1"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kumimoji="1"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について考えよう</a:t>
            </a:r>
          </a:p>
        </p:txBody>
      </p:sp>
    </p:spTree>
    <p:extLst>
      <p:ext uri="{BB962C8B-B14F-4D97-AF65-F5344CB8AC3E}">
        <p14:creationId xmlns:p14="http://schemas.microsoft.com/office/powerpoint/2010/main" val="26869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643680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329604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4" y="796953"/>
            <a:ext cx="918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</a:t>
            </a:r>
            <a:r>
              <a:rPr kumimoji="1" lang="ja-JP" altLang="en-US" sz="3600" b="1" dirty="0"/>
              <a:t>　日本のイメージについて考えてみよう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626DF5C-F6E8-4F2B-B84D-47F3D56371C4}"/>
              </a:ext>
            </a:extLst>
          </p:cNvPr>
          <p:cNvGrpSpPr/>
          <p:nvPr/>
        </p:nvGrpSpPr>
        <p:grpSpPr>
          <a:xfrm>
            <a:off x="2524125" y="1845578"/>
            <a:ext cx="7896225" cy="1583422"/>
            <a:chOff x="2524125" y="1845578"/>
            <a:chExt cx="7896225" cy="158342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6E81AA7-BABC-4AD3-B906-9359E654E090}"/>
                </a:ext>
              </a:extLst>
            </p:cNvPr>
            <p:cNvSpPr txBox="1"/>
            <p:nvPr/>
          </p:nvSpPr>
          <p:spPr>
            <a:xfrm>
              <a:off x="2802657" y="2044544"/>
              <a:ext cx="7264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6BB00"/>
                  </a:solidFill>
                </a:rPr>
                <a:t>「日本は、どんな国？」</a:t>
              </a:r>
              <a:endParaRPr kumimoji="1" lang="en-US" altLang="ja-JP" sz="3600" b="1" dirty="0">
                <a:solidFill>
                  <a:srgbClr val="F6BB00"/>
                </a:solidFill>
              </a:endParaRPr>
            </a:p>
            <a:p>
              <a:r>
                <a:rPr kumimoji="1" lang="ja-JP" altLang="en-US" sz="3600" b="1" dirty="0"/>
                <a:t>ときかれたら、何と答えますか？</a:t>
              </a:r>
            </a:p>
          </p:txBody>
        </p:sp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BD7F7E13-1E74-4A6F-B1E8-C27523C0EB64}"/>
                </a:ext>
              </a:extLst>
            </p:cNvPr>
            <p:cNvSpPr/>
            <p:nvPr/>
          </p:nvSpPr>
          <p:spPr>
            <a:xfrm>
              <a:off x="2524125" y="1845578"/>
              <a:ext cx="7896225" cy="1583422"/>
            </a:xfrm>
            <a:prstGeom prst="wedgeRoundRectCallout">
              <a:avLst>
                <a:gd name="adj1" fmla="val -57745"/>
                <a:gd name="adj2" fmla="val -5600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F4B2C6D-8861-45E3-BBA4-8A07564348E0}"/>
              </a:ext>
            </a:extLst>
          </p:cNvPr>
          <p:cNvGrpSpPr/>
          <p:nvPr/>
        </p:nvGrpSpPr>
        <p:grpSpPr>
          <a:xfrm>
            <a:off x="1380793" y="3781425"/>
            <a:ext cx="9849181" cy="2432894"/>
            <a:chOff x="1380793" y="3781425"/>
            <a:chExt cx="9849181" cy="243289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487F279-6F34-4F89-8F79-FAFC4CBB622F}"/>
                </a:ext>
              </a:extLst>
            </p:cNvPr>
            <p:cNvSpPr txBox="1"/>
            <p:nvPr/>
          </p:nvSpPr>
          <p:spPr>
            <a:xfrm>
              <a:off x="1695450" y="3781425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tx2"/>
                  </a:solidFill>
                </a:rPr>
                <a:t>● 自然がいっぱい。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A664A86-5305-45ED-B1BF-D457031B97C0}"/>
                </a:ext>
              </a:extLst>
            </p:cNvPr>
            <p:cNvSpPr txBox="1"/>
            <p:nvPr/>
          </p:nvSpPr>
          <p:spPr>
            <a:xfrm>
              <a:off x="6153149" y="3781425"/>
              <a:ext cx="5076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tx2"/>
                  </a:solidFill>
                </a:rPr>
                <a:t>● 食べ物がおいしい。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54D1EDD-7D1E-4404-83E4-5B14BD5BC460}"/>
                </a:ext>
              </a:extLst>
            </p:cNvPr>
            <p:cNvSpPr txBox="1"/>
            <p:nvPr/>
          </p:nvSpPr>
          <p:spPr>
            <a:xfrm>
              <a:off x="1380793" y="4648199"/>
              <a:ext cx="2986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tx2"/>
                  </a:solidFill>
                </a:rPr>
                <a:t>● 安全な国。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7CE6F87-BEB5-4CA5-899A-409405A1B78A}"/>
                </a:ext>
              </a:extLst>
            </p:cNvPr>
            <p:cNvSpPr txBox="1"/>
            <p:nvPr/>
          </p:nvSpPr>
          <p:spPr>
            <a:xfrm>
              <a:off x="4777741" y="4667818"/>
              <a:ext cx="5076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tx2"/>
                  </a:solidFill>
                </a:rPr>
                <a:t>● 人が優しい。親切。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ABF88C4-5042-4744-804D-8DCD818D641C}"/>
                </a:ext>
              </a:extLst>
            </p:cNvPr>
            <p:cNvSpPr txBox="1"/>
            <p:nvPr/>
          </p:nvSpPr>
          <p:spPr>
            <a:xfrm>
              <a:off x="2227897" y="5567988"/>
              <a:ext cx="3529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tx2"/>
                  </a:solidFill>
                </a:rPr>
                <a:t>● 相撲が国技。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6267DB2-169F-49B0-9FC9-45599D64A571}"/>
                </a:ext>
              </a:extLst>
            </p:cNvPr>
            <p:cNvSpPr txBox="1"/>
            <p:nvPr/>
          </p:nvSpPr>
          <p:spPr>
            <a:xfrm>
              <a:off x="6071712" y="5567988"/>
              <a:ext cx="3419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tx2"/>
                  </a:solidFill>
                </a:rPr>
                <a:t>● 災害が多い。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9F2D54F0-5E6E-4B6D-A501-05909BC3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188" y="3009899"/>
            <a:ext cx="2334978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D4FBC4B-1A63-4AB4-BEC4-6F535636A927}"/>
              </a:ext>
            </a:extLst>
          </p:cNvPr>
          <p:cNvGrpSpPr/>
          <p:nvPr/>
        </p:nvGrpSpPr>
        <p:grpSpPr>
          <a:xfrm>
            <a:off x="1400961" y="1723201"/>
            <a:ext cx="10494628" cy="4006479"/>
            <a:chOff x="1400961" y="1723201"/>
            <a:chExt cx="10494628" cy="4006479"/>
          </a:xfrm>
        </p:grpSpPr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E789CEB8-FCC3-4226-90F0-1E170C63FDD8}"/>
                </a:ext>
              </a:extLst>
            </p:cNvPr>
            <p:cNvSpPr/>
            <p:nvPr/>
          </p:nvSpPr>
          <p:spPr>
            <a:xfrm>
              <a:off x="1400961" y="1723201"/>
              <a:ext cx="10494628" cy="4006479"/>
            </a:xfrm>
            <a:prstGeom prst="wedgeRoundRectCallout">
              <a:avLst>
                <a:gd name="adj1" fmla="val -57843"/>
                <a:gd name="adj2" fmla="val 46377"/>
                <a:gd name="adj3" fmla="val 16667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629186F-BE0F-4259-A46F-8E0D19C7F828}"/>
                </a:ext>
              </a:extLst>
            </p:cNvPr>
            <p:cNvSpPr txBox="1"/>
            <p:nvPr/>
          </p:nvSpPr>
          <p:spPr>
            <a:xfrm>
              <a:off x="1905551" y="2084711"/>
              <a:ext cx="5538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● たたみの家ばかりだよ。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325CAAA-CA2B-43D8-AFEC-EB3F61BB3204}"/>
                </a:ext>
              </a:extLst>
            </p:cNvPr>
            <p:cNvSpPr txBox="1"/>
            <p:nvPr/>
          </p:nvSpPr>
          <p:spPr>
            <a:xfrm>
              <a:off x="1905551" y="2962244"/>
              <a:ext cx="6238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● みんな着物を着ているよ。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C3C3CE5-D973-4820-B4EB-2E98082E367C}"/>
                </a:ext>
              </a:extLst>
            </p:cNvPr>
            <p:cNvSpPr txBox="1"/>
            <p:nvPr/>
          </p:nvSpPr>
          <p:spPr>
            <a:xfrm>
              <a:off x="1905551" y="3830529"/>
              <a:ext cx="9855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● みんなちょんまげして、刀を持っているよ。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23977A0-4C02-423D-BCA5-C58B21D36E77}"/>
                </a:ext>
              </a:extLst>
            </p:cNvPr>
            <p:cNvSpPr txBox="1"/>
            <p:nvPr/>
          </p:nvSpPr>
          <p:spPr>
            <a:xfrm>
              <a:off x="1905551" y="4718485"/>
              <a:ext cx="713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● 毎日、お寿司を食べているよ。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594E80-6C7C-4289-A2E6-599A371C2BFD}"/>
              </a:ext>
            </a:extLst>
          </p:cNvPr>
          <p:cNvSpPr txBox="1"/>
          <p:nvPr/>
        </p:nvSpPr>
        <p:spPr>
          <a:xfrm>
            <a:off x="5258865" y="6044882"/>
            <a:ext cx="645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66"/>
                </a:solidFill>
              </a:rPr>
              <a:t>※</a:t>
            </a:r>
            <a:r>
              <a:rPr kumimoji="1" lang="ja-JP" altLang="en-US" sz="2400" b="1" dirty="0">
                <a:solidFill>
                  <a:srgbClr val="FF0066"/>
                </a:solidFill>
              </a:rPr>
              <a:t>情報が少ないと、こうなってしまうんだね。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1BCE604-5494-414A-A4CE-7C9C784BD21A}"/>
              </a:ext>
            </a:extLst>
          </p:cNvPr>
          <p:cNvGrpSpPr/>
          <p:nvPr/>
        </p:nvGrpSpPr>
        <p:grpSpPr>
          <a:xfrm>
            <a:off x="790574" y="214341"/>
            <a:ext cx="10744202" cy="1817333"/>
            <a:chOff x="790574" y="214341"/>
            <a:chExt cx="10744202" cy="1817333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3207DAB3-82DE-4115-ADE8-6552703B9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34755" y="214341"/>
              <a:ext cx="1500021" cy="1817333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FDA60E3-9C82-4D8E-9392-592B214DB5EB}"/>
                </a:ext>
              </a:extLst>
            </p:cNvPr>
            <p:cNvSpPr txBox="1"/>
            <p:nvPr/>
          </p:nvSpPr>
          <p:spPr>
            <a:xfrm>
              <a:off x="790574" y="457650"/>
              <a:ext cx="89365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latin typeface="+mn-ea"/>
                </a:rPr>
                <a:t>もし、外国の人が日本のイメージについて、</a:t>
              </a:r>
              <a:endParaRPr kumimoji="1" lang="en-US" altLang="ja-JP" sz="3600" b="1" dirty="0">
                <a:latin typeface="+mn-ea"/>
              </a:endParaRPr>
            </a:p>
            <a:p>
              <a:r>
                <a:rPr kumimoji="1" lang="ja-JP" altLang="en-US" sz="3600" b="1" dirty="0">
                  <a:latin typeface="+mn-ea"/>
                </a:rPr>
                <a:t>こう答えたら、どう思う？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4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643680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329604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4" y="796953"/>
            <a:ext cx="918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b="1" dirty="0"/>
              <a:t>　３つの国の写真を見分けよう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3395328-C317-4E91-9F67-F0734889D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97" y="1120118"/>
            <a:ext cx="8666675" cy="630963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07B5FB-2DBF-4910-B845-5D9A80C4ECB0}"/>
              </a:ext>
            </a:extLst>
          </p:cNvPr>
          <p:cNvSpPr txBox="1"/>
          <p:nvPr/>
        </p:nvSpPr>
        <p:spPr>
          <a:xfrm>
            <a:off x="6014835" y="3759224"/>
            <a:ext cx="66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日本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960E52-E8F3-4782-A8BA-4B68F9CF6191}"/>
              </a:ext>
            </a:extLst>
          </p:cNvPr>
          <p:cNvSpPr txBox="1"/>
          <p:nvPr/>
        </p:nvSpPr>
        <p:spPr>
          <a:xfrm>
            <a:off x="8850859" y="3629928"/>
            <a:ext cx="1112941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アメリカ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E954C8-2F09-44A5-8FBC-04E4F2B361C1}"/>
              </a:ext>
            </a:extLst>
          </p:cNvPr>
          <p:cNvSpPr txBox="1"/>
          <p:nvPr/>
        </p:nvSpPr>
        <p:spPr>
          <a:xfrm>
            <a:off x="4396663" y="3446656"/>
            <a:ext cx="669058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中国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1D885E-9D88-4187-8609-73E1F5B3120B}"/>
              </a:ext>
            </a:extLst>
          </p:cNvPr>
          <p:cNvSpPr txBox="1"/>
          <p:nvPr/>
        </p:nvSpPr>
        <p:spPr>
          <a:xfrm>
            <a:off x="2083581" y="4201274"/>
            <a:ext cx="1353424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チュニジア</a:t>
            </a:r>
          </a:p>
        </p:txBody>
      </p:sp>
    </p:spTree>
    <p:extLst>
      <p:ext uri="{BB962C8B-B14F-4D97-AF65-F5344CB8AC3E}">
        <p14:creationId xmlns:p14="http://schemas.microsoft.com/office/powerpoint/2010/main" val="41964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3DEF3D9-09C5-4F1D-B7A2-19B2CF461ADA}"/>
              </a:ext>
            </a:extLst>
          </p:cNvPr>
          <p:cNvGrpSpPr/>
          <p:nvPr/>
        </p:nvGrpSpPr>
        <p:grpSpPr>
          <a:xfrm>
            <a:off x="630783" y="329604"/>
            <a:ext cx="10687154" cy="1817333"/>
            <a:chOff x="630783" y="329604"/>
            <a:chExt cx="10687154" cy="181733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1DDF2D0-0A01-4CBB-BFAD-92A031F064C0}"/>
                </a:ext>
              </a:extLst>
            </p:cNvPr>
            <p:cNvSpPr/>
            <p:nvPr/>
          </p:nvSpPr>
          <p:spPr>
            <a:xfrm>
              <a:off x="1380793" y="643680"/>
              <a:ext cx="9937144" cy="90601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948FCBB-2B5D-4AA8-AC10-CD6CCF15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83" y="329604"/>
              <a:ext cx="1500021" cy="1817333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4F57735-1964-44AB-8BD9-F906E97A5284}"/>
                </a:ext>
              </a:extLst>
            </p:cNvPr>
            <p:cNvSpPr txBox="1"/>
            <p:nvPr/>
          </p:nvSpPr>
          <p:spPr>
            <a:xfrm>
              <a:off x="2130804" y="796953"/>
              <a:ext cx="9187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</a:rPr>
                <a:t>２</a:t>
              </a:r>
              <a:r>
                <a:rPr kumimoji="1" lang="ja-JP" altLang="en-US" sz="3600" b="1" dirty="0"/>
                <a:t>　３つの国の写真を見分けよう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0A883E0-0B3E-4DF0-9EC6-80AC8F709E08}"/>
              </a:ext>
            </a:extLst>
          </p:cNvPr>
          <p:cNvGrpSpPr/>
          <p:nvPr/>
        </p:nvGrpSpPr>
        <p:grpSpPr>
          <a:xfrm>
            <a:off x="2524125" y="1845577"/>
            <a:ext cx="8793812" cy="1608751"/>
            <a:chOff x="2524125" y="1845578"/>
            <a:chExt cx="7896225" cy="158342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35DD12C-BA2D-4A2B-BADB-4589979AFEBC}"/>
                </a:ext>
              </a:extLst>
            </p:cNvPr>
            <p:cNvSpPr txBox="1"/>
            <p:nvPr/>
          </p:nvSpPr>
          <p:spPr>
            <a:xfrm>
              <a:off x="2802656" y="2044544"/>
              <a:ext cx="74894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6BB00"/>
                  </a:solidFill>
                </a:rPr>
                <a:t>まず、この３つの国のイメージを</a:t>
              </a:r>
              <a:endParaRPr kumimoji="1" lang="en-US" altLang="ja-JP" sz="3600" b="1" dirty="0">
                <a:solidFill>
                  <a:srgbClr val="F6BB00"/>
                </a:solidFill>
              </a:endParaRPr>
            </a:p>
            <a:p>
              <a:r>
                <a:rPr kumimoji="1" lang="ja-JP" altLang="en-US" sz="3600" b="1" dirty="0">
                  <a:solidFill>
                    <a:srgbClr val="F6BB00"/>
                  </a:solidFill>
                </a:rPr>
                <a:t>　　　　　　　出し合ってみましょう。</a:t>
              </a:r>
            </a:p>
          </p:txBody>
        </p:sp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11A79706-11BE-483B-AD1A-2DA92F203596}"/>
                </a:ext>
              </a:extLst>
            </p:cNvPr>
            <p:cNvSpPr/>
            <p:nvPr/>
          </p:nvSpPr>
          <p:spPr>
            <a:xfrm>
              <a:off x="2524125" y="1845578"/>
              <a:ext cx="7896225" cy="1583422"/>
            </a:xfrm>
            <a:prstGeom prst="wedgeRoundRectCallout">
              <a:avLst>
                <a:gd name="adj1" fmla="val -57745"/>
                <a:gd name="adj2" fmla="val -5600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F98B99-C332-4A4C-BB00-6D6C09C9ABE3}"/>
              </a:ext>
            </a:extLst>
          </p:cNvPr>
          <p:cNvSpPr txBox="1"/>
          <p:nvPr/>
        </p:nvSpPr>
        <p:spPr>
          <a:xfrm>
            <a:off x="1380792" y="3724887"/>
            <a:ext cx="340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アメリカ</a:t>
            </a:r>
            <a:r>
              <a:rPr kumimoji="1"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D4E3DE-8C2C-4FC2-AC32-DC6C7A4044F3}"/>
              </a:ext>
            </a:extLst>
          </p:cNvPr>
          <p:cNvSpPr txBox="1"/>
          <p:nvPr/>
        </p:nvSpPr>
        <p:spPr>
          <a:xfrm>
            <a:off x="1380792" y="4703331"/>
            <a:ext cx="223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中国</a:t>
            </a:r>
            <a:r>
              <a:rPr kumimoji="1"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528E87-4A37-4D6B-9427-8A87A259639D}"/>
              </a:ext>
            </a:extLst>
          </p:cNvPr>
          <p:cNvSpPr txBox="1"/>
          <p:nvPr/>
        </p:nvSpPr>
        <p:spPr>
          <a:xfrm>
            <a:off x="1380793" y="5707104"/>
            <a:ext cx="380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★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チュニジア</a:t>
            </a:r>
            <a:r>
              <a:rPr kumimoji="1"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643680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329604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4" y="796953"/>
            <a:ext cx="918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b="1" dirty="0"/>
              <a:t>　３つの国の写真を見分けよう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A3AD225-59B3-43BA-8205-4466218765F3}"/>
              </a:ext>
            </a:extLst>
          </p:cNvPr>
          <p:cNvGrpSpPr/>
          <p:nvPr/>
        </p:nvGrpSpPr>
        <p:grpSpPr>
          <a:xfrm>
            <a:off x="1897072" y="1935720"/>
            <a:ext cx="7482770" cy="4378455"/>
            <a:chOff x="1897072" y="1935720"/>
            <a:chExt cx="7482770" cy="4378455"/>
          </a:xfrm>
        </p:grpSpPr>
        <p:pic>
          <p:nvPicPr>
            <p:cNvPr id="6" name="図 5" descr="川の奥にある建物&#10;&#10;中程度の精度で自動的に生成された説明">
              <a:extLst>
                <a:ext uri="{FF2B5EF4-FFF2-40B4-BE49-F238E27FC236}">
                  <a16:creationId xmlns:a16="http://schemas.microsoft.com/office/drawing/2014/main" id="{2D506412-E683-46B6-A300-805948D96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158" y="1935720"/>
              <a:ext cx="6567684" cy="4378455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54D8DC6-38FE-49A1-8AED-0F812EFDE26A}"/>
                </a:ext>
              </a:extLst>
            </p:cNvPr>
            <p:cNvSpPr txBox="1"/>
            <p:nvPr/>
          </p:nvSpPr>
          <p:spPr>
            <a:xfrm>
              <a:off x="1897072" y="2449052"/>
              <a:ext cx="1070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①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38594A-045A-41B2-B463-A87BC6F7325B}"/>
              </a:ext>
            </a:extLst>
          </p:cNvPr>
          <p:cNvSpPr txBox="1"/>
          <p:nvPr/>
        </p:nvSpPr>
        <p:spPr>
          <a:xfrm>
            <a:off x="1451295" y="6406286"/>
            <a:ext cx="10735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https://pixabay.com/ja/photos/%e3%83%8b%e3%83%a5%e3%83%bc%e3%83%a8%e3%83%bc%e3%82%af-%e9%a2%a8%e6%99%af-5155189/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436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643680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329604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4" y="796953"/>
            <a:ext cx="918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b="1" dirty="0"/>
              <a:t>　３つの国の写真を見分けよう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E985581-3EA2-4C7B-A9E8-C56AEB539467}"/>
              </a:ext>
            </a:extLst>
          </p:cNvPr>
          <p:cNvGrpSpPr/>
          <p:nvPr/>
        </p:nvGrpSpPr>
        <p:grpSpPr>
          <a:xfrm>
            <a:off x="2346895" y="1863767"/>
            <a:ext cx="7079653" cy="4615775"/>
            <a:chOff x="2346895" y="1863767"/>
            <a:chExt cx="7079653" cy="4615775"/>
          </a:xfrm>
        </p:grpSpPr>
        <p:pic>
          <p:nvPicPr>
            <p:cNvPr id="7" name="図 6" descr="アパートのビル&#10;&#10;低い精度で自動的に生成された説明">
              <a:extLst>
                <a:ext uri="{FF2B5EF4-FFF2-40B4-BE49-F238E27FC236}">
                  <a16:creationId xmlns:a16="http://schemas.microsoft.com/office/drawing/2014/main" id="{965E9FCB-FB18-45C1-BEDE-B266C6B5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182" y="1863767"/>
              <a:ext cx="6154366" cy="461577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65BB18C-F353-42B8-A787-A712F3D08A6C}"/>
                </a:ext>
              </a:extLst>
            </p:cNvPr>
            <p:cNvSpPr txBox="1"/>
            <p:nvPr/>
          </p:nvSpPr>
          <p:spPr>
            <a:xfrm>
              <a:off x="2346895" y="2536601"/>
              <a:ext cx="1070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②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BDC080-E4FC-4638-8FD3-F095BDFF7DB4}"/>
              </a:ext>
            </a:extLst>
          </p:cNvPr>
          <p:cNvSpPr txBox="1"/>
          <p:nvPr/>
        </p:nvSpPr>
        <p:spPr>
          <a:xfrm>
            <a:off x="2765452" y="6454375"/>
            <a:ext cx="8481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https://pixabay.com/ja/photos/%e3%83%81%e3%83%a5%e3%83%8b%e3%82%b9-%e3%83%81%e3%83%a5%e3%83%8b%e3%82%b8%e3%82%a2-%e8%a1%97%e4%b8%a6%e3%81%bf-106951/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58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DF2D0-0A01-4CBB-BFAD-92A031F064C0}"/>
              </a:ext>
            </a:extLst>
          </p:cNvPr>
          <p:cNvSpPr/>
          <p:nvPr/>
        </p:nvSpPr>
        <p:spPr>
          <a:xfrm>
            <a:off x="1380793" y="643680"/>
            <a:ext cx="9937144" cy="906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48FCBB-2B5D-4AA8-AC10-CD6CCF15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" y="329604"/>
            <a:ext cx="1500021" cy="18173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F57735-1964-44AB-8BD9-F906E97A5284}"/>
              </a:ext>
            </a:extLst>
          </p:cNvPr>
          <p:cNvSpPr txBox="1"/>
          <p:nvPr/>
        </p:nvSpPr>
        <p:spPr>
          <a:xfrm>
            <a:off x="2130804" y="796953"/>
            <a:ext cx="918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b="1" dirty="0"/>
              <a:t>　３つの国の写真を見分けよう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D46327A-603B-47A4-A269-3E90134F585B}"/>
              </a:ext>
            </a:extLst>
          </p:cNvPr>
          <p:cNvGrpSpPr/>
          <p:nvPr/>
        </p:nvGrpSpPr>
        <p:grpSpPr>
          <a:xfrm>
            <a:off x="2026181" y="1999582"/>
            <a:ext cx="7680414" cy="4469312"/>
            <a:chOff x="2026181" y="1999582"/>
            <a:chExt cx="7680414" cy="4469312"/>
          </a:xfrm>
        </p:grpSpPr>
        <p:pic>
          <p:nvPicPr>
            <p:cNvPr id="7" name="図 6" descr="屋外, 市, 建物, 背景 が含まれている画像&#10;&#10;自動的に生成された説明">
              <a:extLst>
                <a:ext uri="{FF2B5EF4-FFF2-40B4-BE49-F238E27FC236}">
                  <a16:creationId xmlns:a16="http://schemas.microsoft.com/office/drawing/2014/main" id="{FD2D3E38-C973-4FF7-BE87-E6BC88EE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135" y="1999582"/>
              <a:ext cx="6714460" cy="446931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8836EF0-EC30-4A54-9562-97A9DC1D282F}"/>
                </a:ext>
              </a:extLst>
            </p:cNvPr>
            <p:cNvSpPr txBox="1"/>
            <p:nvPr/>
          </p:nvSpPr>
          <p:spPr>
            <a:xfrm>
              <a:off x="2026181" y="2461013"/>
              <a:ext cx="1070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③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5AB8C4-FFFF-49DD-A248-5F7BA298779F}"/>
              </a:ext>
            </a:extLst>
          </p:cNvPr>
          <p:cNvSpPr txBox="1"/>
          <p:nvPr/>
        </p:nvSpPr>
        <p:spPr>
          <a:xfrm>
            <a:off x="729843" y="6488668"/>
            <a:ext cx="11374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https://pixabay.com/ja/photos/%e4%b8%8a%e6%b5%b7-%e4%b8%ad%e5%9b%bd-%e3%82%a2%e3%82%b8%e3%82%a2-%e5%bb%ba%e7%af%89-397147/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70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529</Words>
  <Application>Microsoft Office PowerPoint</Application>
  <PresentationFormat>ワイド画面</PresentationFormat>
  <Paragraphs>76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英将</dc:creator>
  <cp:lastModifiedBy>佐同教</cp:lastModifiedBy>
  <cp:revision>32</cp:revision>
  <cp:lastPrinted>2022-02-28T00:43:21Z</cp:lastPrinted>
  <dcterms:created xsi:type="dcterms:W3CDTF">2021-12-28T13:11:51Z</dcterms:created>
  <dcterms:modified xsi:type="dcterms:W3CDTF">2022-08-11T03:29:02Z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