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" r:id="rId2"/>
    <p:sldId id="307" r:id="rId3"/>
    <p:sldId id="276" r:id="rId4"/>
    <p:sldId id="280" r:id="rId5"/>
    <p:sldId id="320" r:id="rId6"/>
    <p:sldId id="321" r:id="rId7"/>
    <p:sldId id="303" r:id="rId8"/>
    <p:sldId id="286" r:id="rId9"/>
    <p:sldId id="282" r:id="rId10"/>
    <p:sldId id="311" r:id="rId11"/>
    <p:sldId id="312" r:id="rId12"/>
    <p:sldId id="313" r:id="rId13"/>
    <p:sldId id="314" r:id="rId14"/>
    <p:sldId id="315" r:id="rId15"/>
    <p:sldId id="316" r:id="rId16"/>
    <p:sldId id="324" r:id="rId17"/>
    <p:sldId id="325" r:id="rId18"/>
    <p:sldId id="318" r:id="rId19"/>
    <p:sldId id="317" r:id="rId20"/>
    <p:sldId id="323" r:id="rId21"/>
    <p:sldId id="326" r:id="rId22"/>
    <p:sldId id="327" r:id="rId23"/>
    <p:sldId id="329" r:id="rId24"/>
  </p:sldIdLst>
  <p:sldSz cx="9144000" cy="6858000" type="screen4x3"/>
  <p:notesSz cx="10018713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研究局２" initials="研究局２" lastIdx="1" clrIdx="0">
    <p:extLst>
      <p:ext uri="{19B8F6BF-5375-455C-9EA6-DF929625EA0E}">
        <p15:presenceInfo xmlns:p15="http://schemas.microsoft.com/office/powerpoint/2012/main" userId="研究局２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21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D329B82-2B00-3B63-A94D-310711B1BA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174" cy="34578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B734D1-6D03-5043-F54F-F4AA0DF321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374"/>
            <a:ext cx="4341174" cy="34578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61FEFE-3679-8B04-39D5-CBB9A622B8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4316" y="6542374"/>
            <a:ext cx="4342785" cy="34578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BBBC6328-C0D2-4877-9127-DFA0AF90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309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10.5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0,'21'1,"0"1,-1 1,0 1,38 12,8 1,827 214,-866-223,-1 2,0 0,-1 1,0 2,0 0,-2 2,29 22,-27-20,1 0,1-2,0-2,1 0,0-2,1-1,35 8,70 27,236 124,-328-146,-2 1,40 34,5 3,-17-21,113 49,-46-25,-25-11,-62-32,-1 2,-2 2,0 2,57 45,249 230,-338-291,47 40,86 56,-118-87,45 40,-49-38,1-2,34 22,-34-28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9.1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0,'2287'0,"-2256"0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30.9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0,'182'165,"-155"-139,8 8,37 45,-61-65,-1 1,0 0,-1 0,-1 1,-1 0,11 31,-12-32,0 0,2 0,0-1,0 0,2 0,-1-1,14 14,-8-10,-1 1,21 36,-23-34,1 0,2-1,21 23,-28-34,7 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33.4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791 0,'-1'1,"-1"-1,1 1,0-1,-1 1,1 0,0-1,-1 1,1 0,0 0,0 0,0 0,0 0,0 0,0 0,0 0,0 1,0-1,0 0,-1 3,-16 34,13-24,-50 129,42-103,-2 0,-36 68,41-88,0 0,-11 39,16-42,-1-1,-1 1,0-1,-1-1,-17 26,-54 71,53-71,-2-2,-58 63,47-50,36-46,0-1,0 1,-1-1,0 1,0-1,-1 0,1 0,-1-1,0 0,0 0,-1 0,1 0,-1-1,0 0,-12 5,-2-4,0-1,0-1,0-1,-29-1,44 0,-27-1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35.9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0 103,'5'-4,"0"0,0 1,1 0,-1 0,1 0,-1 0,1 1,0 0,0 0,0 1,0 0,9-1,81-3,-67 5,573-1,-282 3,-292-4,-1 0,47-12,-44 7,-1 2,35-1,-35 4,1 0,0-2,40-11,-45 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38.1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0,'-1'22,"1"-1,1 1,1-1,0 1,2-1,1 0,0 0,2-1,10 26,5-2,99 186,-98-197,2-2,39 41,-18-20,-13-18,38 31,-3-3,-63-57,1 0,-1-1,1 1,1-1,-1 0,0-1,1 0,0 0,12 4,6-1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35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41.6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0,'2001'0,"-1985"1,-1 0,1 0,-1 2,0 0,0 1,0 0,0 1,-1 1,18 9,-20-9,0-2,0 1,0-1,0-1,14 2,1-1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43.5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0,'3'4,"0"0,0 0,0 0,-1 0,0 1,0-1,0 1,1 4,10 21,19 19,1-2,3-2,57 58,-44-50,-21-25,1-2,48 34,-43-34,56 52,-78-64,0 0,-2 1,0 0,-1 1,14 32,13 22,-29-59,1-1,0 1,1-2,0 1,0-1,18 13,1-2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46.7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874 0,'-7'8,"1"1,0 0,0-1,1 2,-6 14,-17 29,-80 86,76-101,1 0,2 3,2 0,-33 68,55-101,0 0,0-1,0 1,-1-1,0 0,0 0,-12 8,-25 30,27-19,0 0,-17 41,-1 4,25-52,1 0,0 1,-6 30,10-32,-1-1,-1 0,0 0,-1-1,-18 31,7-25,0 0,-1-2,-1 0,-28 19,-8 10,52-45,2-2,0 0,0 0,0 0,0 0,0-1,0 1,-1 0,1-1,-1 0,1 0,-1 0,-4 2,-3-5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48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3,'190'-3,"204"7,-266 14,-21-1,-104-17,499 38,-328-38,-164-1,-20 1,-9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15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4349 0,'-4'1,"-1"0,1 0,0 0,0 1,-1 0,1 0,0 0,0 0,-5 5,-17 7,12-8,-145 63,-267 77,38-59,14-4,114-2,157-45,-129 26,144-45,-579 88,535-93,-238 12,188-25,80-2,0 4,-111 17,137-3,-104 34,115-23,47-18,0-1,0-1,0 0,-24 4,13-7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50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701 1,'-1'10,"0"0,-1 1,0-1,0 0,-1 0,-1 0,0 0,-7 12,-47 74,55-90,-110 141,3-5,95-119,0 1,2 0,1 1,-14 38,-46 133,59-168,-1 0,-2-1,0 0,-33 38,22-34,-54 50,63-67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52.6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1,'0'3,"1"0,1 1,-1-1,1 0,-1 0,1 0,0 0,0 0,0 0,3 2,5 10,19 26,2-1,70 68,15 19,-101-107,0 0,-2 0,0 1,19 45,-25-51,1-1,0-1,1 1,0-2,1 1,1-1,13 12,37 46,-49-50,0-1,-1 2,-1 0,-1 0,-1 1,7 28,-10-39,0 1,1-1,0-1,1 1,0-1,1-1,0 1,1-1,0-1,0 1,1-2,14 10,2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16.7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3123 2134,'0'-1,"0"0,-1 0,1-1,-1 1,1 0,-1 0,0-1,1 1,-1 0,0 0,0 0,0 0,0 0,0 0,0 0,0 0,0 1,0-1,0 0,-1 1,1-1,0 1,0-1,-2 0,-40-11,30 9,-327-121,11-27,295 134,-97-54,-219-156,58 31,146 106,5-6,-186-164,256 196,19 19,1-3,-45-56,27 23,-3 4,-3 3,-165-125,167 155,57 36,0-1,1 0,0-1,-25-23,12 3,3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18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283 2429,'2'-1,"-1"1,0 0,0-1,0 1,0-1,0 1,0-1,1 0,-1 1,0-1,-1 0,1 0,0 0,0 1,0-1,0 0,-1 0,1 0,0 0,-1-1,1 1,-1 0,1 0,-1 0,0 0,1 0,-1-1,0-1,5-39,-5 39,-1-98,-4 0,-33-175,23 194,-4 1,-4 1,-3 0,-61-129,74 180,1 0,2-1,1 0,1-1,2 0,-4-53,8-194,4 149,-1-370,-3 473,-1-1,0 1,-9-28,9 41,-3-18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0.0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2149,'28'1,"1"-1,-1-2,0 0,-1-2,1-1,-1-1,1-2,30-12,-24 3,39-26,-12 7,124-83,-160 104,0-1,-1-2,-1 0,29-31,73-97,54-48,-59 69,28-24,169-131,-168 153,-44 36,276-250,-116 109,-194 170,-46 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1.3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1 403,'0'-3,"0"1,1-1,-1 0,1 0,0 1,0-1,0 1,0-1,0 1,1-1,-1 1,1 0,-1 0,1-1,0 1,0 0,0 1,0-1,0 0,1 0,-1 1,0 0,1-1,2 0,9-4,1 0,-1 1,19-4,-19 6,281-69,437-48,-317 91,-214 19,498-2,-550 12,93-18,-40 0,-176 18,66-3,110-17,-106 10,1 4,112 6,-96 2,-51-2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2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1986 1,'-30'63,"18"-35,-2 0,-1-1,-27 37,-289 319,205-259,81-82,1 2,2 1,-38 54,-168 225,233-306,-179 232,-63 74,152-216,71-75,1 1,-48 64,33-21,-55 119,96-183,0 1,-1-2,-1 1,-17 20,-3-5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3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1,'1'0,"0"1,0-1,0 1,0 0,0-1,0 1,0 0,0 0,-1 0,1 0,0 0,0 0,-1 0,1 0,0 0,-1 0,1 0,-1 0,0 0,1 0,-1 2,11 34,-10-29,25 113,12 165,-20-128,5 26,103 581,-104-679,-5 0,-3 1,-4 1,-1 95,-13 15,4 227,4-386,3 0,16 59,6 30,-24-102,1 0,1-1,1 0,1-1,1 0,14 23,88 127,-96-152,12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6.6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625 0,'-1'16,"0"-1,-1 1,0-1,-1 0,-1 0,-1 0,0 0,-13 25,-5 1,-44 60,63-96,-58 97,32-48,-12 22,30-51,-1-1,-1 0,-1 0,-1-2,-1 0,-38 37,41-45,1 1,1-1,0 2,2 0,-1 0,-14 33,-25 37,41-73,0-2,-1 1,-12 10,5-8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42308" cy="345682"/>
          </a:xfrm>
          <a:prstGeom prst="rect">
            <a:avLst/>
          </a:prstGeom>
        </p:spPr>
        <p:txBody>
          <a:bodyPr vert="horz" lIns="93086" tIns="46542" rIns="93086" bIns="4654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044" y="1"/>
            <a:ext cx="4342307" cy="345682"/>
          </a:xfrm>
          <a:prstGeom prst="rect">
            <a:avLst/>
          </a:prstGeom>
        </p:spPr>
        <p:txBody>
          <a:bodyPr vert="horz" lIns="93086" tIns="46542" rIns="93086" bIns="46542" rtlCol="0"/>
          <a:lstStyle>
            <a:lvl1pPr algn="r">
              <a:defRPr sz="1200"/>
            </a:lvl1pPr>
          </a:lstStyle>
          <a:p>
            <a:fld id="{B3E14B36-CEAD-49AC-9483-412740E2FAA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09721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6" tIns="46542" rIns="93086" bIns="465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163" y="3315004"/>
            <a:ext cx="8016388" cy="2712277"/>
          </a:xfrm>
          <a:prstGeom prst="rect">
            <a:avLst/>
          </a:prstGeom>
        </p:spPr>
        <p:txBody>
          <a:bodyPr vert="horz" lIns="93086" tIns="46542" rIns="93086" bIns="465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542481"/>
            <a:ext cx="4342308" cy="345682"/>
          </a:xfrm>
          <a:prstGeom prst="rect">
            <a:avLst/>
          </a:prstGeom>
        </p:spPr>
        <p:txBody>
          <a:bodyPr vert="horz" lIns="93086" tIns="46542" rIns="93086" bIns="4654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044" y="6542481"/>
            <a:ext cx="4342307" cy="345682"/>
          </a:xfrm>
          <a:prstGeom prst="rect">
            <a:avLst/>
          </a:prstGeom>
        </p:spPr>
        <p:txBody>
          <a:bodyPr vert="horz" lIns="93086" tIns="46542" rIns="93086" bIns="46542" rtlCol="0" anchor="b"/>
          <a:lstStyle>
            <a:lvl1pPr algn="r">
              <a:defRPr sz="1200"/>
            </a:lvl1pPr>
          </a:lstStyle>
          <a:p>
            <a:fld id="{2189D49E-4F3C-489C-BC68-20D1A70F8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57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74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387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359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458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43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297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09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050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023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03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92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58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5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5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30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customXml" Target="../ink/ink20.xml"/><Relationship Id="rId17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23.png"/><Relationship Id="rId1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0140EA-3851-4A86-BD64-5359E9EB520B}"/>
              </a:ext>
            </a:extLst>
          </p:cNvPr>
          <p:cNvSpPr/>
          <p:nvPr/>
        </p:nvSpPr>
        <p:spPr>
          <a:xfrm>
            <a:off x="539552" y="332656"/>
            <a:ext cx="828092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インターネット</a:t>
            </a: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って</a:t>
            </a:r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しってる</a:t>
            </a:r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CB88A5-7D67-46C9-AF30-4F9A352F1609}"/>
              </a:ext>
            </a:extLst>
          </p:cNvPr>
          <p:cNvSpPr/>
          <p:nvPr/>
        </p:nvSpPr>
        <p:spPr>
          <a:xfrm>
            <a:off x="1133176" y="2368798"/>
            <a:ext cx="2595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/>
              <a:t>パソコン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81F2FC7-5513-480F-B03F-F777CA1B3667}"/>
              </a:ext>
            </a:extLst>
          </p:cNvPr>
          <p:cNvSpPr/>
          <p:nvPr/>
        </p:nvSpPr>
        <p:spPr>
          <a:xfrm>
            <a:off x="827584" y="5567174"/>
            <a:ext cx="2048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5400" b="1" dirty="0">
                <a:ln/>
                <a:solidFill>
                  <a:schemeClr val="accent3"/>
                </a:solidFill>
              </a:rPr>
              <a:t>メール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5C50262-AD09-4B4F-8929-9C1B7BD703DF}"/>
              </a:ext>
            </a:extLst>
          </p:cNvPr>
          <p:cNvSpPr/>
          <p:nvPr/>
        </p:nvSpPr>
        <p:spPr>
          <a:xfrm>
            <a:off x="3094584" y="3847689"/>
            <a:ext cx="220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ゲーム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BD317E1-5155-462F-9FCB-EC1EB7620828}"/>
              </a:ext>
            </a:extLst>
          </p:cNvPr>
          <p:cNvSpPr/>
          <p:nvPr/>
        </p:nvSpPr>
        <p:spPr>
          <a:xfrm>
            <a:off x="5282530" y="5661478"/>
            <a:ext cx="2872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タブレット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625FBCA-E0AC-460F-9164-326B6AE1FC62}"/>
              </a:ext>
            </a:extLst>
          </p:cNvPr>
          <p:cNvSpPr/>
          <p:nvPr/>
        </p:nvSpPr>
        <p:spPr>
          <a:xfrm>
            <a:off x="4458391" y="2270588"/>
            <a:ext cx="3988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テレビでんわ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BF5C6E-F1DB-4F3A-8122-B5F0607F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707" y="3197824"/>
            <a:ext cx="2852276" cy="24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FD91C565-3A41-4AB2-8638-D59AA0E8D1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80" y="3291215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3BE9582-5459-4EA7-99CB-FC9750826034}"/>
              </a:ext>
            </a:extLst>
          </p:cNvPr>
          <p:cNvSpPr txBox="1">
            <a:spLocks/>
          </p:cNvSpPr>
          <p:nvPr/>
        </p:nvSpPr>
        <p:spPr>
          <a:xfrm>
            <a:off x="323527" y="2708920"/>
            <a:ext cx="8682137" cy="3600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①カードをうごかして、なかまわけする。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②グループで友だちと答えをくらべて、話し合ってみよう。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③クラスみんなで、わけた答えをくらべよう。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r>
              <a:rPr lang="ja-JP" altLang="en-US" sz="3600"/>
              <a:t>④学しゅうのふりかえりをしよう。</a:t>
            </a:r>
            <a:endParaRPr lang="en-US" altLang="ja-JP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7F6797-3070-4E7E-A330-32E1F048D5A6}"/>
              </a:ext>
            </a:extLst>
          </p:cNvPr>
          <p:cNvSpPr txBox="1">
            <a:spLocks/>
          </p:cNvSpPr>
          <p:nvPr/>
        </p:nvSpPr>
        <p:spPr>
          <a:xfrm>
            <a:off x="355170" y="548680"/>
            <a:ext cx="8507288" cy="1167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インターネットのこと</a:t>
            </a:r>
            <a:endParaRPr lang="en-US" altLang="ja-JP" sz="3600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なかまわけ　してみよう！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4166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87DC27D-7C6C-4214-BF96-B215319E6531}"/>
              </a:ext>
            </a:extLst>
          </p:cNvPr>
          <p:cNvGrpSpPr/>
          <p:nvPr/>
        </p:nvGrpSpPr>
        <p:grpSpPr>
          <a:xfrm>
            <a:off x="4716016" y="1700808"/>
            <a:ext cx="3600400" cy="3970318"/>
            <a:chOff x="4716016" y="1700808"/>
            <a:chExt cx="3600400" cy="3970318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A9B275CB-12BF-4D08-9459-5267957ECAB1}"/>
                </a:ext>
              </a:extLst>
            </p:cNvPr>
            <p:cNvSpPr txBox="1"/>
            <p:nvPr/>
          </p:nvSpPr>
          <p:spPr>
            <a:xfrm>
              <a:off x="4716016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④わるい人やこわい人とつながる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EA87F04-2499-4F24-88B7-00D585A3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6498" y="2420888"/>
              <a:ext cx="3059435" cy="3059435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04564AB-3222-47C4-90F8-44C1FAD409C6}"/>
              </a:ext>
            </a:extLst>
          </p:cNvPr>
          <p:cNvGrpSpPr/>
          <p:nvPr/>
        </p:nvGrpSpPr>
        <p:grpSpPr>
          <a:xfrm>
            <a:off x="683568" y="1700808"/>
            <a:ext cx="3600400" cy="4008287"/>
            <a:chOff x="683568" y="1700808"/>
            <a:chExt cx="3600400" cy="4008287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5AC4771-318E-49D2-8426-7E7446C0F688}"/>
                </a:ext>
              </a:extLst>
            </p:cNvPr>
            <p:cNvSpPr txBox="1"/>
            <p:nvPr/>
          </p:nvSpPr>
          <p:spPr>
            <a:xfrm>
              <a:off x="683568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③いろんな人と、ともだちになれる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01C3DE6-9034-434B-8D2F-A068B0BFA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012447"/>
              <a:ext cx="1080121" cy="141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A410D8A-DAFF-4F25-BFA9-58B7B645B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67" y="3430785"/>
              <a:ext cx="2600068" cy="2278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134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B561603-7C45-4A24-8C00-C202163A58C3}"/>
              </a:ext>
            </a:extLst>
          </p:cNvPr>
          <p:cNvGrpSpPr/>
          <p:nvPr/>
        </p:nvGrpSpPr>
        <p:grpSpPr>
          <a:xfrm>
            <a:off x="683568" y="1700808"/>
            <a:ext cx="3600400" cy="3970318"/>
            <a:chOff x="683568" y="1700808"/>
            <a:chExt cx="3600400" cy="3970318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5AC4771-318E-49D2-8426-7E7446C0F688}"/>
                </a:ext>
              </a:extLst>
            </p:cNvPr>
            <p:cNvSpPr txBox="1"/>
            <p:nvPr/>
          </p:nvSpPr>
          <p:spPr>
            <a:xfrm>
              <a:off x="683568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⑤家で買いものができる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B441966-2A3C-473C-BD5D-A2C5DCDFB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077" y="2448272"/>
              <a:ext cx="3302875" cy="3125346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624B80D-C42E-4707-8B8E-0751796F1FF9}"/>
              </a:ext>
            </a:extLst>
          </p:cNvPr>
          <p:cNvGrpSpPr/>
          <p:nvPr/>
        </p:nvGrpSpPr>
        <p:grpSpPr>
          <a:xfrm>
            <a:off x="4716016" y="1700808"/>
            <a:ext cx="3600400" cy="3970318"/>
            <a:chOff x="4716016" y="1700808"/>
            <a:chExt cx="3600400" cy="3970318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A9B275CB-12BF-4D08-9459-5267957ECAB1}"/>
                </a:ext>
              </a:extLst>
            </p:cNvPr>
            <p:cNvSpPr txBox="1"/>
            <p:nvPr/>
          </p:nvSpPr>
          <p:spPr>
            <a:xfrm>
              <a:off x="4716016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⑥だまされてお金を取られることがある</a:t>
              </a:r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5D7AB909-17F7-4991-B9ED-82BE1F719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7740" y="2430625"/>
              <a:ext cx="2996952" cy="2996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88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1E04895-AA7B-491A-8C19-1E323D285F41}"/>
              </a:ext>
            </a:extLst>
          </p:cNvPr>
          <p:cNvGrpSpPr/>
          <p:nvPr/>
        </p:nvGrpSpPr>
        <p:grpSpPr>
          <a:xfrm>
            <a:off x="4932040" y="1693627"/>
            <a:ext cx="3600400" cy="3970318"/>
            <a:chOff x="683568" y="1700808"/>
            <a:chExt cx="3600400" cy="3970318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5AC4771-318E-49D2-8426-7E7446C0F688}"/>
                </a:ext>
              </a:extLst>
            </p:cNvPr>
            <p:cNvSpPr txBox="1"/>
            <p:nvPr/>
          </p:nvSpPr>
          <p:spPr>
            <a:xfrm>
              <a:off x="683568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⑧メールやメッセージですぐに相手につたえられる</a:t>
              </a:r>
              <a:endParaRPr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742AFAE-8684-40C8-B174-5AE74C777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357" y="2715066"/>
              <a:ext cx="3381381" cy="2840360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635C4EF-FB3B-429B-8795-0AD191933907}"/>
              </a:ext>
            </a:extLst>
          </p:cNvPr>
          <p:cNvGrpSpPr/>
          <p:nvPr/>
        </p:nvGrpSpPr>
        <p:grpSpPr>
          <a:xfrm>
            <a:off x="732914" y="1693627"/>
            <a:ext cx="3600400" cy="3970318"/>
            <a:chOff x="732914" y="1693627"/>
            <a:chExt cx="3600400" cy="3970318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A9B275CB-12BF-4D08-9459-5267957ECAB1}"/>
                </a:ext>
              </a:extLst>
            </p:cNvPr>
            <p:cNvSpPr txBox="1"/>
            <p:nvPr/>
          </p:nvSpPr>
          <p:spPr>
            <a:xfrm>
              <a:off x="732914" y="1693627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⑦品物（しなもの）がとどかなかったり、こわれていたりすることがある</a:t>
              </a:r>
              <a:endParaRPr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369F071-C579-433F-B92F-F9C834B4F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526" y="2427176"/>
              <a:ext cx="3217175" cy="321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69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ABF8C65-8666-434D-BDBD-B796E6157941}"/>
              </a:ext>
            </a:extLst>
          </p:cNvPr>
          <p:cNvGrpSpPr/>
          <p:nvPr/>
        </p:nvGrpSpPr>
        <p:grpSpPr>
          <a:xfrm>
            <a:off x="440274" y="1704743"/>
            <a:ext cx="3600400" cy="3970318"/>
            <a:chOff x="4716016" y="1700808"/>
            <a:chExt cx="3600400" cy="3970318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A9B275CB-12BF-4D08-9459-5267957ECAB1}"/>
                </a:ext>
              </a:extLst>
            </p:cNvPr>
            <p:cNvSpPr txBox="1"/>
            <p:nvPr/>
          </p:nvSpPr>
          <p:spPr>
            <a:xfrm>
              <a:off x="4716016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⑨言いたいことがつたわらず、けんかになる</a:t>
              </a:r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</p:txBody>
        </p:sp>
        <p:pic>
          <p:nvPicPr>
            <p:cNvPr id="4106" name="Picture 10">
              <a:extLst>
                <a:ext uri="{FF2B5EF4-FFF2-40B4-BE49-F238E27FC236}">
                  <a16:creationId xmlns:a16="http://schemas.microsoft.com/office/drawing/2014/main" id="{16FF271D-4367-4621-9956-ACD786577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361654"/>
              <a:ext cx="2952328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E96C8B7-D262-45F6-93E9-70EBE68385F7}"/>
              </a:ext>
            </a:extLst>
          </p:cNvPr>
          <p:cNvGrpSpPr/>
          <p:nvPr/>
        </p:nvGrpSpPr>
        <p:grpSpPr>
          <a:xfrm>
            <a:off x="4556463" y="1704741"/>
            <a:ext cx="3816424" cy="3970318"/>
            <a:chOff x="4716016" y="1700808"/>
            <a:chExt cx="3600400" cy="341632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B44E5D9-8615-4316-A418-24E391F6B816}"/>
                </a:ext>
              </a:extLst>
            </p:cNvPr>
            <p:cNvSpPr txBox="1"/>
            <p:nvPr/>
          </p:nvSpPr>
          <p:spPr>
            <a:xfrm>
              <a:off x="4716016" y="1700808"/>
              <a:ext cx="3600400" cy="3416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⑩しらない人からわる口を言われたり書かれたりする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46B8396-8EF4-4B12-BFA2-F7E2FE32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334" y="2362509"/>
              <a:ext cx="2785215" cy="260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721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47712FE-0226-41CF-A72B-F428D6F5A148}"/>
              </a:ext>
            </a:extLst>
          </p:cNvPr>
          <p:cNvGrpSpPr/>
          <p:nvPr/>
        </p:nvGrpSpPr>
        <p:grpSpPr>
          <a:xfrm>
            <a:off x="4600211" y="1720840"/>
            <a:ext cx="3645634" cy="3970318"/>
            <a:chOff x="683568" y="1700808"/>
            <a:chExt cx="3600400" cy="3416320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5AC4771-318E-49D2-8426-7E7446C0F688}"/>
                </a:ext>
              </a:extLst>
            </p:cNvPr>
            <p:cNvSpPr txBox="1"/>
            <p:nvPr/>
          </p:nvSpPr>
          <p:spPr>
            <a:xfrm>
              <a:off x="683568" y="1700808"/>
              <a:ext cx="3600400" cy="3416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⑫せかいじゅうの人がみることができる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C3306A1-A825-4F3B-B5FF-9E2236C33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2266793"/>
              <a:ext cx="3097605" cy="2707910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1EA2B38-691E-4E2C-9540-4702A39A9491}"/>
              </a:ext>
            </a:extLst>
          </p:cNvPr>
          <p:cNvGrpSpPr/>
          <p:nvPr/>
        </p:nvGrpSpPr>
        <p:grpSpPr>
          <a:xfrm>
            <a:off x="539552" y="1720840"/>
            <a:ext cx="3586039" cy="3970318"/>
            <a:chOff x="4572000" y="1704743"/>
            <a:chExt cx="3600400" cy="397031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417D960-3D69-49B2-ABEF-7998204AD573}"/>
                </a:ext>
              </a:extLst>
            </p:cNvPr>
            <p:cNvSpPr txBox="1"/>
            <p:nvPr/>
          </p:nvSpPr>
          <p:spPr>
            <a:xfrm>
              <a:off x="4572000" y="1704743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⑪しゃしんやどうがをおくることができる</a:t>
              </a:r>
              <a:endParaRPr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7406DD93-7971-4319-9FE0-1F965CD79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506" y="2262798"/>
              <a:ext cx="2731387" cy="3346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199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4D957CD-763C-4202-87A2-CCA45E854B86}"/>
              </a:ext>
            </a:extLst>
          </p:cNvPr>
          <p:cNvGrpSpPr/>
          <p:nvPr/>
        </p:nvGrpSpPr>
        <p:grpSpPr>
          <a:xfrm>
            <a:off x="755576" y="1556792"/>
            <a:ext cx="3600400" cy="3970318"/>
            <a:chOff x="4716016" y="1700808"/>
            <a:chExt cx="3600400" cy="3970318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4379B3C-6918-4EBE-85B7-AE9AD701A8DE}"/>
                </a:ext>
              </a:extLst>
            </p:cNvPr>
            <p:cNvSpPr txBox="1"/>
            <p:nvPr/>
          </p:nvSpPr>
          <p:spPr>
            <a:xfrm>
              <a:off x="4716016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⑬せかいじゅうにおくられるので、しゃしんやどうがをけせない。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6F45047-9B6B-4BEF-9D6A-8EFD9FA29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393722"/>
              <a:ext cx="3485750" cy="3115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88EE8C6-5C77-451A-80F4-B303F83FFB0F}"/>
              </a:ext>
            </a:extLst>
          </p:cNvPr>
          <p:cNvGrpSpPr/>
          <p:nvPr/>
        </p:nvGrpSpPr>
        <p:grpSpPr>
          <a:xfrm>
            <a:off x="4716016" y="1556792"/>
            <a:ext cx="3600400" cy="3970318"/>
            <a:chOff x="683568" y="1700808"/>
            <a:chExt cx="3600400" cy="3970318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9036511-A487-42CB-AF0B-B34B80E77B70}"/>
                </a:ext>
              </a:extLst>
            </p:cNvPr>
            <p:cNvSpPr txBox="1"/>
            <p:nvPr/>
          </p:nvSpPr>
          <p:spPr>
            <a:xfrm>
              <a:off x="683568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⑭自分のせいで友だちやかぞくがひどいめにあうことがある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138CA7E3-3CF0-471D-9F61-450F31B78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431" y="2462998"/>
              <a:ext cx="3096344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165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8A87C4A-8DD2-4FC6-9BE0-2612CE2B840A}"/>
              </a:ext>
            </a:extLst>
          </p:cNvPr>
          <p:cNvGrpSpPr/>
          <p:nvPr/>
        </p:nvGrpSpPr>
        <p:grpSpPr>
          <a:xfrm>
            <a:off x="683568" y="1443841"/>
            <a:ext cx="3600400" cy="3970318"/>
            <a:chOff x="4716016" y="1700808"/>
            <a:chExt cx="3600400" cy="397031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5A41B14-F1AB-4FF3-8B49-8A4CD397D65A}"/>
                </a:ext>
              </a:extLst>
            </p:cNvPr>
            <p:cNvSpPr txBox="1"/>
            <p:nvPr/>
          </p:nvSpPr>
          <p:spPr>
            <a:xfrm>
              <a:off x="4716016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⑮自分のメッセージや写真をだれが見ているかわからない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B9EE9E4-F09F-49E8-AC66-34230D04F2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40400" y="2564904"/>
              <a:ext cx="3336398" cy="299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9D48963-71FC-487C-A58C-323E45C02541}"/>
              </a:ext>
            </a:extLst>
          </p:cNvPr>
          <p:cNvGrpSpPr/>
          <p:nvPr/>
        </p:nvGrpSpPr>
        <p:grpSpPr>
          <a:xfrm>
            <a:off x="4686821" y="1462137"/>
            <a:ext cx="3600400" cy="3970318"/>
            <a:chOff x="683568" y="1700808"/>
            <a:chExt cx="3600400" cy="3970318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E41B7A5-A049-4406-A350-54516CEA8E25}"/>
                </a:ext>
              </a:extLst>
            </p:cNvPr>
            <p:cNvSpPr txBox="1"/>
            <p:nvPr/>
          </p:nvSpPr>
          <p:spPr>
            <a:xfrm>
              <a:off x="683568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⑯タダ（むりょう）でみることができる</a:t>
              </a:r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E9406489-15A0-43DE-AF16-2AAC1C7AF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566712"/>
              <a:ext cx="3024336" cy="300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A346C88E-66BE-45E1-8B36-8B6F17E39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715328"/>
              <a:ext cx="1281783" cy="1156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253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413E524-EAF0-40D5-A46C-79D57FFE6CE7}"/>
              </a:ext>
            </a:extLst>
          </p:cNvPr>
          <p:cNvGrpSpPr/>
          <p:nvPr/>
        </p:nvGrpSpPr>
        <p:grpSpPr>
          <a:xfrm>
            <a:off x="4612907" y="1700807"/>
            <a:ext cx="3597685" cy="3970319"/>
            <a:chOff x="4716016" y="1700808"/>
            <a:chExt cx="3600400" cy="3693319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A9B275CB-12BF-4D08-9459-5267957ECAB1}"/>
                </a:ext>
              </a:extLst>
            </p:cNvPr>
            <p:cNvSpPr txBox="1"/>
            <p:nvPr/>
          </p:nvSpPr>
          <p:spPr>
            <a:xfrm>
              <a:off x="4716016" y="1700808"/>
              <a:ext cx="3600400" cy="36933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⑱お金がかかることがある</a:t>
              </a:r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086F36AC-B2B2-4F1F-A79A-284F29E7F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875" y="2268823"/>
              <a:ext cx="3416679" cy="286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E6D98B0-3F5A-4DF3-8756-001F21EA9629}"/>
              </a:ext>
            </a:extLst>
          </p:cNvPr>
          <p:cNvGrpSpPr/>
          <p:nvPr/>
        </p:nvGrpSpPr>
        <p:grpSpPr>
          <a:xfrm>
            <a:off x="683568" y="1700808"/>
            <a:ext cx="3600400" cy="3970318"/>
            <a:chOff x="4716016" y="1700808"/>
            <a:chExt cx="3600400" cy="3970318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6BD8F99-44FF-4BC4-B851-5C6F26BA368B}"/>
                </a:ext>
              </a:extLst>
            </p:cNvPr>
            <p:cNvSpPr txBox="1"/>
            <p:nvPr/>
          </p:nvSpPr>
          <p:spPr>
            <a:xfrm>
              <a:off x="4716016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⑰自分が、はんざいをおかすことがある</a:t>
              </a:r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85D1FE74-85C6-4143-85AF-05418C08C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2040" y="2354064"/>
              <a:ext cx="3230218" cy="2927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425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24A739D-CAA1-40F1-BD7D-C6B21F7475F6}"/>
              </a:ext>
            </a:extLst>
          </p:cNvPr>
          <p:cNvGrpSpPr/>
          <p:nvPr/>
        </p:nvGrpSpPr>
        <p:grpSpPr>
          <a:xfrm>
            <a:off x="683568" y="1700808"/>
            <a:ext cx="3600400" cy="3970318"/>
            <a:chOff x="683568" y="1700808"/>
            <a:chExt cx="3600400" cy="3970318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5AC4771-318E-49D2-8426-7E7446C0F688}"/>
                </a:ext>
              </a:extLst>
            </p:cNvPr>
            <p:cNvSpPr txBox="1"/>
            <p:nvPr/>
          </p:nvSpPr>
          <p:spPr>
            <a:xfrm>
              <a:off x="683568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⑲だれでも使える</a:t>
              </a:r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BA7EB44-6F83-4DA9-80FE-7FF7D2AE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" y="2428524"/>
              <a:ext cx="3475947" cy="2778463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4C9F8C3-5060-4530-95D7-1F12A9BD2CBA}"/>
              </a:ext>
            </a:extLst>
          </p:cNvPr>
          <p:cNvGrpSpPr/>
          <p:nvPr/>
        </p:nvGrpSpPr>
        <p:grpSpPr>
          <a:xfrm>
            <a:off x="4846320" y="1700808"/>
            <a:ext cx="3600400" cy="3970318"/>
            <a:chOff x="4846320" y="1700808"/>
            <a:chExt cx="3600400" cy="3970318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0ED8401-42C4-4034-8D9A-A8E56DE1CF95}"/>
                </a:ext>
              </a:extLst>
            </p:cNvPr>
            <p:cNvSpPr txBox="1"/>
            <p:nvPr/>
          </p:nvSpPr>
          <p:spPr>
            <a:xfrm>
              <a:off x="4846320" y="1700808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⑳パソコンがこわされることがある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CD360956-7B61-4D6E-A453-5EBDCBE2E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4986" y="2552838"/>
              <a:ext cx="3096014" cy="2895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83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0140EA-3851-4A86-BD64-5359E9EB520B}"/>
              </a:ext>
            </a:extLst>
          </p:cNvPr>
          <p:cNvSpPr/>
          <p:nvPr/>
        </p:nvSpPr>
        <p:spPr>
          <a:xfrm>
            <a:off x="431540" y="2780928"/>
            <a:ext cx="828092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インターネットの</a:t>
            </a:r>
            <a:endParaRPr lang="en-US" altLang="ja-JP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しくみをしろう</a:t>
            </a:r>
            <a:endParaRPr lang="en-US" altLang="ja-JP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E73AA3-FB39-43F6-9EBB-73007454F4CE}"/>
              </a:ext>
            </a:extLst>
          </p:cNvPr>
          <p:cNvSpPr/>
          <p:nvPr/>
        </p:nvSpPr>
        <p:spPr>
          <a:xfrm>
            <a:off x="2355273" y="692696"/>
            <a:ext cx="446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今日のめあて</a:t>
            </a:r>
          </a:p>
        </p:txBody>
      </p:sp>
    </p:spTree>
    <p:extLst>
      <p:ext uri="{BB962C8B-B14F-4D97-AF65-F5344CB8AC3E}">
        <p14:creationId xmlns:p14="http://schemas.microsoft.com/office/powerpoint/2010/main" val="220063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B275CB-12BF-4D08-9459-5267957ECAB1}"/>
              </a:ext>
            </a:extLst>
          </p:cNvPr>
          <p:cNvSpPr txBox="1"/>
          <p:nvPr/>
        </p:nvSpPr>
        <p:spPr>
          <a:xfrm>
            <a:off x="4716016" y="1700808"/>
            <a:ext cx="36004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○自分でかんがえた「わるいところ」を書いてみよう！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AC4771-318E-49D2-8426-7E7446C0F688}"/>
              </a:ext>
            </a:extLst>
          </p:cNvPr>
          <p:cNvSpPr txBox="1"/>
          <p:nvPr/>
        </p:nvSpPr>
        <p:spPr>
          <a:xfrm>
            <a:off x="683568" y="1700808"/>
            <a:ext cx="36004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○自分でかんがえた「よいところ」を</a:t>
            </a:r>
            <a:endParaRPr kumimoji="1" lang="en-US" altLang="ja-JP" dirty="0"/>
          </a:p>
          <a:p>
            <a:r>
              <a:rPr kumimoji="1" lang="ja-JP" altLang="en-US" dirty="0"/>
              <a:t>書いてみよう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28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A74A1E6-4065-4B58-A921-0296DE039299}"/>
              </a:ext>
            </a:extLst>
          </p:cNvPr>
          <p:cNvSpPr txBox="1">
            <a:spLocks/>
          </p:cNvSpPr>
          <p:nvPr/>
        </p:nvSpPr>
        <p:spPr>
          <a:xfrm>
            <a:off x="827584" y="188641"/>
            <a:ext cx="3600400" cy="10801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2800" dirty="0">
                <a:highlight>
                  <a:srgbClr val="FFFF00"/>
                </a:highlight>
              </a:rPr>
              <a:t>よい ところ　</a:t>
            </a:r>
            <a:endParaRPr lang="en-US" altLang="ja-JP" sz="2800" dirty="0">
              <a:highlight>
                <a:srgbClr val="FFFF00"/>
              </a:highlight>
            </a:endParaRPr>
          </a:p>
          <a:p>
            <a:pPr marL="0" indent="0" algn="ctr">
              <a:buFont typeface="Arial" pitchFamily="34" charset="0"/>
              <a:buNone/>
            </a:pPr>
            <a:r>
              <a:rPr lang="ja-JP" altLang="en-US" sz="2800" dirty="0">
                <a:highlight>
                  <a:srgbClr val="FFFF00"/>
                </a:highlight>
              </a:rPr>
              <a:t>べんりな ところ</a:t>
            </a:r>
            <a:r>
              <a:rPr lang="ja-JP" altLang="en-US" sz="2800" dirty="0"/>
              <a:t>🙆</a:t>
            </a:r>
            <a:endParaRPr lang="en-US" altLang="ja-JP" sz="28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B84D53C1-DD77-4638-9A76-EAA46DB3D939}"/>
              </a:ext>
            </a:extLst>
          </p:cNvPr>
          <p:cNvSpPr txBox="1">
            <a:spLocks/>
          </p:cNvSpPr>
          <p:nvPr/>
        </p:nvSpPr>
        <p:spPr>
          <a:xfrm>
            <a:off x="4932040" y="188640"/>
            <a:ext cx="3888432" cy="10801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2800" dirty="0">
                <a:highlight>
                  <a:srgbClr val="C0C0C0"/>
                </a:highlight>
              </a:rPr>
              <a:t>わるい</a:t>
            </a:r>
            <a:r>
              <a:rPr lang="ja-JP" altLang="en-US" sz="2800" dirty="0"/>
              <a:t> ところ</a:t>
            </a:r>
            <a:endParaRPr lang="en-US" altLang="ja-JP" sz="2800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sz="2800" dirty="0">
                <a:highlight>
                  <a:srgbClr val="C0C0C0"/>
                </a:highlight>
              </a:rPr>
              <a:t>こわい</a:t>
            </a:r>
            <a:r>
              <a:rPr lang="ja-JP" altLang="en-US" sz="2800" dirty="0"/>
              <a:t> ところ🙅</a:t>
            </a:r>
            <a:endParaRPr lang="en-US" altLang="ja-JP" sz="2800" dirty="0"/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C75FBA8F-C74A-407F-BE97-C43513D58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40166"/>
              </p:ext>
            </p:extLst>
          </p:nvPr>
        </p:nvGraphicFramePr>
        <p:xfrm>
          <a:off x="609815" y="1700808"/>
          <a:ext cx="8136904" cy="3744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663544049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3400496345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/>
                        <a:t>①しりたいことが　わかる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③いろんな人と、ともだちになれる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⑤家で買いものができる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⑧メールやメッセージですぐに相手につたえられる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②まちがったことが書かれたり、</a:t>
                      </a:r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まちがったことを書いたりすることがある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④わるい人やこわい人とつながる</a:t>
                      </a:r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⑥だまされてお金を取られることがある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⑦品物がとどかなかったり、こわれてとどいたりすることがある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⑨言いたいことがつたわらず、けんかになる</a:t>
                      </a:r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⑩しらない人からわる口を言われたり、書かれたりする。</a:t>
                      </a:r>
                      <a:endParaRPr kumimoji="1" lang="en-US" altLang="ja-JP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916424"/>
                  </a:ext>
                </a:extLst>
              </a:tr>
            </a:tbl>
          </a:graphicData>
        </a:graphic>
      </p:graphicFrame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6EE5B78-FD0B-4ED4-AAE8-95BACEE6E255}"/>
              </a:ext>
            </a:extLst>
          </p:cNvPr>
          <p:cNvSpPr/>
          <p:nvPr/>
        </p:nvSpPr>
        <p:spPr>
          <a:xfrm>
            <a:off x="609815" y="1700807"/>
            <a:ext cx="8136904" cy="6135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BF738A7-1A2F-403D-94F9-13A919BCBF59}"/>
              </a:ext>
            </a:extLst>
          </p:cNvPr>
          <p:cNvSpPr/>
          <p:nvPr/>
        </p:nvSpPr>
        <p:spPr>
          <a:xfrm>
            <a:off x="609815" y="2519023"/>
            <a:ext cx="8136904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25F9952-5FC9-4671-8D89-F65656D22BFA}"/>
              </a:ext>
            </a:extLst>
          </p:cNvPr>
          <p:cNvSpPr/>
          <p:nvPr/>
        </p:nvSpPr>
        <p:spPr>
          <a:xfrm>
            <a:off x="609815" y="3332004"/>
            <a:ext cx="8136904" cy="6950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0E66605-4400-459C-9A2F-DF5CB3F75D19}"/>
              </a:ext>
            </a:extLst>
          </p:cNvPr>
          <p:cNvSpPr/>
          <p:nvPr/>
        </p:nvSpPr>
        <p:spPr>
          <a:xfrm>
            <a:off x="609815" y="4144987"/>
            <a:ext cx="8136904" cy="11823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A1E5A598-8704-4B83-907D-DD050A7965AD}"/>
              </a:ext>
            </a:extLst>
          </p:cNvPr>
          <p:cNvSpPr txBox="1">
            <a:spLocks/>
          </p:cNvSpPr>
          <p:nvPr/>
        </p:nvSpPr>
        <p:spPr>
          <a:xfrm>
            <a:off x="323527" y="5682142"/>
            <a:ext cx="8682137" cy="62717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　　　でかこんだところ、なにかに気づいたかな？</a:t>
            </a:r>
            <a:endParaRPr lang="en-US" altLang="ja-JP" sz="3600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C6AF0C9-A734-4F60-89AC-C0A158384023}"/>
              </a:ext>
            </a:extLst>
          </p:cNvPr>
          <p:cNvSpPr/>
          <p:nvPr/>
        </p:nvSpPr>
        <p:spPr>
          <a:xfrm>
            <a:off x="451201" y="5732117"/>
            <a:ext cx="752765" cy="527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0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A74A1E6-4065-4B58-A921-0296DE039299}"/>
              </a:ext>
            </a:extLst>
          </p:cNvPr>
          <p:cNvSpPr txBox="1">
            <a:spLocks/>
          </p:cNvSpPr>
          <p:nvPr/>
        </p:nvSpPr>
        <p:spPr>
          <a:xfrm>
            <a:off x="827584" y="188641"/>
            <a:ext cx="3600400" cy="10801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2800" dirty="0">
                <a:highlight>
                  <a:srgbClr val="FFFF00"/>
                </a:highlight>
              </a:rPr>
              <a:t>よい ところ　</a:t>
            </a:r>
            <a:endParaRPr lang="en-US" altLang="ja-JP" sz="2800" dirty="0">
              <a:highlight>
                <a:srgbClr val="FFFF00"/>
              </a:highlight>
            </a:endParaRPr>
          </a:p>
          <a:p>
            <a:pPr marL="0" indent="0" algn="ctr">
              <a:buFont typeface="Arial" pitchFamily="34" charset="0"/>
              <a:buNone/>
            </a:pPr>
            <a:r>
              <a:rPr lang="ja-JP" altLang="en-US" sz="2800" dirty="0">
                <a:highlight>
                  <a:srgbClr val="FFFF00"/>
                </a:highlight>
              </a:rPr>
              <a:t>べんりな ところ</a:t>
            </a:r>
            <a:r>
              <a:rPr lang="ja-JP" altLang="en-US" sz="2800" dirty="0"/>
              <a:t>🙆</a:t>
            </a:r>
            <a:endParaRPr lang="en-US" altLang="ja-JP" sz="28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B84D53C1-DD77-4638-9A76-EAA46DB3D939}"/>
              </a:ext>
            </a:extLst>
          </p:cNvPr>
          <p:cNvSpPr txBox="1">
            <a:spLocks/>
          </p:cNvSpPr>
          <p:nvPr/>
        </p:nvSpPr>
        <p:spPr>
          <a:xfrm>
            <a:off x="4932040" y="188640"/>
            <a:ext cx="3888432" cy="10801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2800" dirty="0">
                <a:highlight>
                  <a:srgbClr val="C0C0C0"/>
                </a:highlight>
              </a:rPr>
              <a:t>わるい</a:t>
            </a:r>
            <a:r>
              <a:rPr lang="ja-JP" altLang="en-US" sz="2800" dirty="0"/>
              <a:t> ところ</a:t>
            </a:r>
            <a:endParaRPr lang="en-US" altLang="ja-JP" sz="2800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sz="2800" dirty="0">
                <a:highlight>
                  <a:srgbClr val="C0C0C0"/>
                </a:highlight>
              </a:rPr>
              <a:t>こわい</a:t>
            </a:r>
            <a:r>
              <a:rPr lang="ja-JP" altLang="en-US" sz="2800" dirty="0"/>
              <a:t> ところ🙅</a:t>
            </a:r>
            <a:endParaRPr lang="en-US" altLang="ja-JP" sz="2800" dirty="0"/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C75FBA8F-C74A-407F-BE97-C43513D58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34744"/>
              </p:ext>
            </p:extLst>
          </p:nvPr>
        </p:nvGraphicFramePr>
        <p:xfrm>
          <a:off x="683568" y="1412777"/>
          <a:ext cx="8136904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663544049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3400496345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⑪しゃしんやどうがをおくることができる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⑫せかいじゅうの人がみることができる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⑬タダ（むりょう）でみることができる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⑲だれでも使える</a:t>
                      </a:r>
                      <a:endParaRPr kumimoji="1" lang="en-US" altLang="ja-JP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/>
                        <a:t>⑬せかいじゅうにおくられるので、しゃしんやどうがをけせない。</a:t>
                      </a:r>
                      <a:endParaRPr kumimoji="1" lang="en-US" altLang="ja-JP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/>
                        <a:t>⑭自分のせいで友だちやかぞくがひどいめにあうことがある。</a:t>
                      </a:r>
                      <a:endParaRPr kumimoji="1" lang="en-US" altLang="ja-JP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/>
                        <a:t>⑮自分のメッセージや写真をだれが見ているかわからない。</a:t>
                      </a:r>
                      <a:endParaRPr kumimoji="1" lang="en-US" altLang="ja-JP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/>
                        <a:t>⑰自分がはんざいをおかすことがある</a:t>
                      </a:r>
                      <a:endParaRPr kumimoji="1" lang="en-US" altLang="ja-JP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/>
                        <a:t>⑱お金がかかることがある</a:t>
                      </a:r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⑳パソコンがこわされることがある</a:t>
                      </a:r>
                      <a:endParaRPr kumimoji="1" lang="en-US" altLang="ja-JP" sz="1800" dirty="0"/>
                    </a:p>
                    <a:p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916424"/>
                  </a:ext>
                </a:extLst>
              </a:tr>
            </a:tbl>
          </a:graphicData>
        </a:graphic>
      </p:graphicFrame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7AE8169-4E7E-453B-ABB2-EAF3703903C3}"/>
              </a:ext>
            </a:extLst>
          </p:cNvPr>
          <p:cNvSpPr/>
          <p:nvPr/>
        </p:nvSpPr>
        <p:spPr>
          <a:xfrm>
            <a:off x="656469" y="1700808"/>
            <a:ext cx="8136904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E21C3E5-903B-4988-8A44-461360C21E2E}"/>
              </a:ext>
            </a:extLst>
          </p:cNvPr>
          <p:cNvSpPr/>
          <p:nvPr/>
        </p:nvSpPr>
        <p:spPr>
          <a:xfrm>
            <a:off x="656469" y="3736951"/>
            <a:ext cx="8136904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07D004C-B69D-484D-BE4C-A6F3FD3FC8FF}"/>
              </a:ext>
            </a:extLst>
          </p:cNvPr>
          <p:cNvSpPr txBox="1">
            <a:spLocks/>
          </p:cNvSpPr>
          <p:nvPr/>
        </p:nvSpPr>
        <p:spPr>
          <a:xfrm>
            <a:off x="628070" y="5744277"/>
            <a:ext cx="7976377" cy="10801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2800" dirty="0">
                <a:highlight>
                  <a:srgbClr val="FFFF00"/>
                </a:highlight>
              </a:rPr>
              <a:t>よい ところ　べんりな ところ</a:t>
            </a:r>
            <a:r>
              <a:rPr lang="ja-JP" altLang="en-US" sz="2800" dirty="0"/>
              <a:t>🙆と</a:t>
            </a:r>
            <a:endParaRPr lang="en-US" altLang="ja-JP" sz="2800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sz="2800" dirty="0">
                <a:highlight>
                  <a:srgbClr val="C0C0C0"/>
                </a:highlight>
              </a:rPr>
              <a:t>わるい</a:t>
            </a:r>
            <a:r>
              <a:rPr lang="ja-JP" altLang="en-US" sz="2800" dirty="0"/>
              <a:t> ところ</a:t>
            </a:r>
            <a:r>
              <a:rPr lang="ja-JP" altLang="en-US" sz="2800" dirty="0">
                <a:highlight>
                  <a:srgbClr val="C0C0C0"/>
                </a:highlight>
              </a:rPr>
              <a:t>こわい</a:t>
            </a:r>
            <a:r>
              <a:rPr lang="ja-JP" altLang="en-US" sz="2800" dirty="0"/>
              <a:t> ところ🙅がセットになっている！</a:t>
            </a:r>
            <a:endParaRPr lang="en-US" altLang="ja-JP" sz="2800" dirty="0"/>
          </a:p>
          <a:p>
            <a:pPr marL="0" indent="0" algn="ctr">
              <a:buFont typeface="Arial" pitchFamily="34" charset="0"/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0596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B9DAE401-D10C-459B-94C9-C3DD89D0A78B}"/>
              </a:ext>
            </a:extLst>
          </p:cNvPr>
          <p:cNvSpPr txBox="1">
            <a:spLocks/>
          </p:cNvSpPr>
          <p:nvPr/>
        </p:nvSpPr>
        <p:spPr>
          <a:xfrm>
            <a:off x="467544" y="172821"/>
            <a:ext cx="8507288" cy="646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学習をふりかえろう</a:t>
            </a:r>
            <a:endParaRPr lang="en-US" altLang="ja-JP" sz="36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D5FE7B9-59DF-4A81-B08E-100A5F2785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3608" y="1844823"/>
            <a:ext cx="1380194" cy="129614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DFFF74B-EC5C-4BD0-8C94-01691D119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06706" y="1844823"/>
            <a:ext cx="1380192" cy="12974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020893E-7FA1-4738-96E5-17BFB83676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802" y="1844823"/>
            <a:ext cx="1380192" cy="1296749"/>
          </a:xfrm>
          <a:prstGeom prst="rect">
            <a:avLst/>
          </a:prstGeom>
        </p:spPr>
      </p:pic>
      <p:sp>
        <p:nvSpPr>
          <p:cNvPr id="15" name="テキスト ボックス 6">
            <a:extLst>
              <a:ext uri="{FF2B5EF4-FFF2-40B4-BE49-F238E27FC236}">
                <a16:creationId xmlns:a16="http://schemas.microsoft.com/office/drawing/2014/main" id="{B5200FD9-215D-43B2-8C8F-E82208AF0892}"/>
              </a:ext>
            </a:extLst>
          </p:cNvPr>
          <p:cNvSpPr txBox="1"/>
          <p:nvPr/>
        </p:nvSpPr>
        <p:spPr>
          <a:xfrm>
            <a:off x="827584" y="3284984"/>
            <a:ext cx="2016224" cy="64633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20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よくわかった！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6">
            <a:extLst>
              <a:ext uri="{FF2B5EF4-FFF2-40B4-BE49-F238E27FC236}">
                <a16:creationId xmlns:a16="http://schemas.microsoft.com/office/drawing/2014/main" id="{CD0F8115-7595-4A39-85B7-52C3D16FD356}"/>
              </a:ext>
            </a:extLst>
          </p:cNvPr>
          <p:cNvSpPr txBox="1"/>
          <p:nvPr/>
        </p:nvSpPr>
        <p:spPr>
          <a:xfrm>
            <a:off x="3427630" y="3284984"/>
            <a:ext cx="2587116" cy="64633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0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まあまあ</a:t>
            </a:r>
            <a:r>
              <a:rPr lang="ja-JP" sz="20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わかった！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6">
            <a:extLst>
              <a:ext uri="{FF2B5EF4-FFF2-40B4-BE49-F238E27FC236}">
                <a16:creationId xmlns:a16="http://schemas.microsoft.com/office/drawing/2014/main" id="{B437B5C8-9611-4714-9092-64A031689D7E}"/>
              </a:ext>
            </a:extLst>
          </p:cNvPr>
          <p:cNvSpPr txBox="1"/>
          <p:nvPr/>
        </p:nvSpPr>
        <p:spPr>
          <a:xfrm>
            <a:off x="6414220" y="3271643"/>
            <a:ext cx="2262236" cy="64633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0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むずかしかった</a:t>
            </a:r>
            <a:r>
              <a:rPr lang="ja-JP" sz="20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！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6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AD499-8333-4E9A-8649-50256B2D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学習のこんだて（メニュー）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35C43F-3475-447E-96AC-D3524D76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9330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4000" dirty="0"/>
              <a:t>①今日のめあて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②インターネットについて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③インターネットの「よいところ」と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　「わるいところ」についてかんがえ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　てみよう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④学習をふりかえろう</a:t>
            </a:r>
            <a:endParaRPr kumimoji="1"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20904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EF76187-09D7-47A9-8BB8-5A48868CCB3C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50728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②インターネットについて</a:t>
            </a:r>
            <a:endParaRPr lang="en-US" altLang="ja-JP" sz="36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A74A1E6-4065-4B58-A921-0296DE039299}"/>
              </a:ext>
            </a:extLst>
          </p:cNvPr>
          <p:cNvSpPr txBox="1">
            <a:spLocks/>
          </p:cNvSpPr>
          <p:nvPr/>
        </p:nvSpPr>
        <p:spPr>
          <a:xfrm>
            <a:off x="1115616" y="1268760"/>
            <a:ext cx="6552728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インターネットとは、たとえるなら・・・</a:t>
            </a:r>
            <a:endParaRPr lang="en-US" altLang="ja-JP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87B816-CA19-4E4B-9A2B-D2E5E179E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2132856"/>
            <a:ext cx="4464496" cy="4536504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1FA4047-359A-4C18-92C2-FACC7805E5F4}"/>
              </a:ext>
            </a:extLst>
          </p:cNvPr>
          <p:cNvSpPr txBox="1">
            <a:spLocks/>
          </p:cNvSpPr>
          <p:nvPr/>
        </p:nvSpPr>
        <p:spPr>
          <a:xfrm>
            <a:off x="6660232" y="5949280"/>
            <a:ext cx="1656184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クモのす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164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EF76187-09D7-47A9-8BB8-5A48868CCB3C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50728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②インターネットについて</a:t>
            </a:r>
            <a:endParaRPr lang="en-US" altLang="ja-JP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87B816-CA19-4E4B-9A2B-D2E5E179E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052736"/>
            <a:ext cx="4110171" cy="4176464"/>
          </a:xfrm>
          <a:prstGeom prst="rect">
            <a:avLst/>
          </a:prstGeom>
        </p:spPr>
      </p:pic>
      <p:pic>
        <p:nvPicPr>
          <p:cNvPr id="8" name="図 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CD8707B-1D82-40BF-AE33-61A8511F43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70" y="1052736"/>
            <a:ext cx="4461907" cy="4032448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BA7F298-F07F-4A33-AC59-2F6A696F18E1}"/>
              </a:ext>
            </a:extLst>
          </p:cNvPr>
          <p:cNvSpPr txBox="1">
            <a:spLocks/>
          </p:cNvSpPr>
          <p:nvPr/>
        </p:nvSpPr>
        <p:spPr>
          <a:xfrm>
            <a:off x="596044" y="5805264"/>
            <a:ext cx="8229600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クモは、（　　　　　　　　）という　きかい</a:t>
            </a:r>
            <a:endParaRPr lang="en-US" altLang="ja-JP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7AE594-6AA8-4BFA-9EFC-7BD6F213B017}"/>
              </a:ext>
            </a:extLst>
          </p:cNvPr>
          <p:cNvSpPr txBox="1"/>
          <p:nvPr/>
        </p:nvSpPr>
        <p:spPr>
          <a:xfrm>
            <a:off x="2555776" y="5805264"/>
            <a:ext cx="17164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サーバー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B090FDB-4F99-4BF8-8D7A-9C99ABC06880}"/>
              </a:ext>
            </a:extLst>
          </p:cNvPr>
          <p:cNvSpPr/>
          <p:nvPr/>
        </p:nvSpPr>
        <p:spPr>
          <a:xfrm>
            <a:off x="2555776" y="1828800"/>
            <a:ext cx="1258578" cy="124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B6B9B53-AF43-419A-B0E3-AE1E3E9B9E28}"/>
              </a:ext>
            </a:extLst>
          </p:cNvPr>
          <p:cNvSpPr/>
          <p:nvPr/>
        </p:nvSpPr>
        <p:spPr>
          <a:xfrm>
            <a:off x="6038734" y="2420888"/>
            <a:ext cx="1341578" cy="1260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99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EF76187-09D7-47A9-8BB8-5A48868CCB3C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50728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②インターネットについて</a:t>
            </a:r>
            <a:endParaRPr lang="en-US" altLang="ja-JP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87B816-CA19-4E4B-9A2B-D2E5E179E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052736"/>
            <a:ext cx="4110171" cy="4176464"/>
          </a:xfrm>
          <a:prstGeom prst="rect">
            <a:avLst/>
          </a:prstGeom>
        </p:spPr>
      </p:pic>
      <p:pic>
        <p:nvPicPr>
          <p:cNvPr id="8" name="図 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CD8707B-1D82-40BF-AE33-61A8511F43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70" y="1052736"/>
            <a:ext cx="4461907" cy="4032448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2BCAAD8-C2F0-48B9-BAEC-4B850F0E8BDC}"/>
              </a:ext>
            </a:extLst>
          </p:cNvPr>
          <p:cNvSpPr txBox="1">
            <a:spLocks/>
          </p:cNvSpPr>
          <p:nvPr/>
        </p:nvSpPr>
        <p:spPr>
          <a:xfrm>
            <a:off x="243915" y="5753294"/>
            <a:ext cx="8717509" cy="5393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800" dirty="0">
                <a:highlight>
                  <a:srgbClr val="FFFF00"/>
                </a:highlight>
              </a:rPr>
              <a:t>クモの糸</a:t>
            </a:r>
            <a:r>
              <a:rPr lang="ja-JP" altLang="en-US" sz="2800" dirty="0"/>
              <a:t>をつかって、いろいろなことを、やりとりしている。</a:t>
            </a:r>
            <a:endParaRPr lang="en-US" altLang="ja-JP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97053CAC-A4F1-4D16-919D-533618CAC9CD}"/>
                  </a:ext>
                </a:extLst>
              </p14:cNvPr>
              <p14:cNvContentPartPr/>
              <p14:nvPr/>
            </p14:nvContentPartPr>
            <p14:xfrm>
              <a:off x="2363863" y="3082423"/>
              <a:ext cx="1410840" cy="701640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97053CAC-A4F1-4D16-919D-533618CAC9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9863" y="2974423"/>
                <a:ext cx="151848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6A1A8B8F-5F96-4D85-B249-A3544EF5BEB3}"/>
                  </a:ext>
                </a:extLst>
              </p14:cNvPr>
              <p14:cNvContentPartPr/>
              <p14:nvPr/>
            </p14:nvContentPartPr>
            <p14:xfrm>
              <a:off x="876703" y="3108703"/>
              <a:ext cx="1566000" cy="32724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6A1A8B8F-5F96-4D85-B249-A3544EF5BE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703" y="3000703"/>
                <a:ext cx="167364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インク 12">
                <a:extLst>
                  <a:ext uri="{FF2B5EF4-FFF2-40B4-BE49-F238E27FC236}">
                    <a16:creationId xmlns:a16="http://schemas.microsoft.com/office/drawing/2014/main" id="{DAC7100E-6A4A-42B7-A434-BF5268601860}"/>
                  </a:ext>
                </a:extLst>
              </p14:cNvPr>
              <p14:cNvContentPartPr/>
              <p14:nvPr/>
            </p14:nvContentPartPr>
            <p14:xfrm>
              <a:off x="1331383" y="2392663"/>
              <a:ext cx="1124640" cy="768600"/>
            </p14:xfrm>
          </p:contentPart>
        </mc:Choice>
        <mc:Fallback xmlns="">
          <p:pic>
            <p:nvPicPr>
              <p:cNvPr id="13" name="インク 12">
                <a:extLst>
                  <a:ext uri="{FF2B5EF4-FFF2-40B4-BE49-F238E27FC236}">
                    <a16:creationId xmlns:a16="http://schemas.microsoft.com/office/drawing/2014/main" id="{DAC7100E-6A4A-42B7-A434-BF52686018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7383" y="2285023"/>
                <a:ext cx="123228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A0197D7A-BA75-4880-B9B5-DA6E8339D158}"/>
                  </a:ext>
                </a:extLst>
              </p14:cNvPr>
              <p14:cNvContentPartPr/>
              <p14:nvPr/>
            </p14:nvContentPartPr>
            <p14:xfrm>
              <a:off x="2340463" y="2038423"/>
              <a:ext cx="112320" cy="874440"/>
            </p14:xfrm>
          </p:contentPart>
        </mc:Choice>
        <mc:Fallback xmlns=""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A0197D7A-BA75-4880-B9B5-DA6E8339D15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6823" y="1930423"/>
                <a:ext cx="219960" cy="10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B039957B-4008-4502-9593-E4476B1B2507}"/>
                  </a:ext>
                </a:extLst>
              </p14:cNvPr>
              <p14:cNvContentPartPr/>
              <p14:nvPr/>
            </p14:nvContentPartPr>
            <p14:xfrm>
              <a:off x="2455663" y="2178103"/>
              <a:ext cx="960480" cy="77436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B039957B-4008-4502-9593-E4476B1B250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1663" y="2070103"/>
                <a:ext cx="106812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8AC2B41A-8D92-43C0-A4EA-365390D3BFF4}"/>
                  </a:ext>
                </a:extLst>
              </p14:cNvPr>
              <p14:cNvContentPartPr/>
              <p14:nvPr/>
            </p14:nvContentPartPr>
            <p14:xfrm>
              <a:off x="2559703" y="2898463"/>
              <a:ext cx="1426680" cy="145440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8AC2B41A-8D92-43C0-A4EA-365390D3BF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6063" y="2790823"/>
                <a:ext cx="15343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インク 16">
                <a:extLst>
                  <a:ext uri="{FF2B5EF4-FFF2-40B4-BE49-F238E27FC236}">
                    <a16:creationId xmlns:a16="http://schemas.microsoft.com/office/drawing/2014/main" id="{F4894E12-952B-42C3-A413-C7310114B959}"/>
                  </a:ext>
                </a:extLst>
              </p14:cNvPr>
              <p14:cNvContentPartPr/>
              <p14:nvPr/>
            </p14:nvContentPartPr>
            <p14:xfrm>
              <a:off x="1662223" y="3278263"/>
              <a:ext cx="715320" cy="908280"/>
            </p14:xfrm>
          </p:contentPart>
        </mc:Choice>
        <mc:Fallback xmlns="">
          <p:pic>
            <p:nvPicPr>
              <p:cNvPr id="17" name="インク 16">
                <a:extLst>
                  <a:ext uri="{FF2B5EF4-FFF2-40B4-BE49-F238E27FC236}">
                    <a16:creationId xmlns:a16="http://schemas.microsoft.com/office/drawing/2014/main" id="{F4894E12-952B-42C3-A413-C7310114B9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08583" y="3170623"/>
                <a:ext cx="822960" cy="11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F7D58069-1AD1-4FC4-A750-7848D7AC8E51}"/>
                  </a:ext>
                </a:extLst>
              </p14:cNvPr>
              <p14:cNvContentPartPr/>
              <p14:nvPr/>
            </p14:nvContentPartPr>
            <p14:xfrm>
              <a:off x="2416063" y="3264943"/>
              <a:ext cx="221760" cy="1249560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F7D58069-1AD1-4FC4-A750-7848D7AC8E5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2423" y="3157303"/>
                <a:ext cx="329400" cy="14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EA0FC030-6699-4300-9733-055AA5D04CD5}"/>
                  </a:ext>
                </a:extLst>
              </p14:cNvPr>
              <p14:cNvContentPartPr/>
              <p14:nvPr/>
            </p14:nvContentPartPr>
            <p14:xfrm>
              <a:off x="6188503" y="3552943"/>
              <a:ext cx="225360" cy="37440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EA0FC030-6699-4300-9733-055AA5D04CD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34503" y="3444943"/>
                <a:ext cx="33300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05A5721B-C135-42B8-A094-33C666F2E552}"/>
                  </a:ext>
                </a:extLst>
              </p14:cNvPr>
              <p14:cNvContentPartPr/>
              <p14:nvPr/>
            </p14:nvContentPartPr>
            <p14:xfrm>
              <a:off x="5498743" y="3030223"/>
              <a:ext cx="835200" cy="36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05A5721B-C135-42B8-A094-33C666F2E5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45103" y="2922223"/>
                <a:ext cx="942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インク 20">
                <a:extLst>
                  <a:ext uri="{FF2B5EF4-FFF2-40B4-BE49-F238E27FC236}">
                    <a16:creationId xmlns:a16="http://schemas.microsoft.com/office/drawing/2014/main" id="{83D8F494-0B05-4161-8370-EB4F8F5E6E49}"/>
                  </a:ext>
                </a:extLst>
              </p14:cNvPr>
              <p14:cNvContentPartPr/>
              <p14:nvPr/>
            </p14:nvContentPartPr>
            <p14:xfrm>
              <a:off x="6191383" y="2180983"/>
              <a:ext cx="227160" cy="282240"/>
            </p14:xfrm>
          </p:contentPart>
        </mc:Choice>
        <mc:Fallback xmlns="">
          <p:pic>
            <p:nvPicPr>
              <p:cNvPr id="21" name="インク 20">
                <a:extLst>
                  <a:ext uri="{FF2B5EF4-FFF2-40B4-BE49-F238E27FC236}">
                    <a16:creationId xmlns:a16="http://schemas.microsoft.com/office/drawing/2014/main" id="{83D8F494-0B05-4161-8370-EB4F8F5E6E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37743" y="2072983"/>
                <a:ext cx="33480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インク 21">
                <a:extLst>
                  <a:ext uri="{FF2B5EF4-FFF2-40B4-BE49-F238E27FC236}">
                    <a16:creationId xmlns:a16="http://schemas.microsoft.com/office/drawing/2014/main" id="{10D3F6CE-1593-4F7D-A2F3-AEF8ECA709FD}"/>
                  </a:ext>
                </a:extLst>
              </p14:cNvPr>
              <p14:cNvContentPartPr/>
              <p14:nvPr/>
            </p14:nvContentPartPr>
            <p14:xfrm>
              <a:off x="7003903" y="2089543"/>
              <a:ext cx="285120" cy="381240"/>
            </p14:xfrm>
          </p:contentPart>
        </mc:Choice>
        <mc:Fallback xmlns="">
          <p:pic>
            <p:nvPicPr>
              <p:cNvPr id="22" name="インク 21">
                <a:extLst>
                  <a:ext uri="{FF2B5EF4-FFF2-40B4-BE49-F238E27FC236}">
                    <a16:creationId xmlns:a16="http://schemas.microsoft.com/office/drawing/2014/main" id="{10D3F6CE-1593-4F7D-A2F3-AEF8ECA709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50263" y="1981543"/>
                <a:ext cx="3927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4867575F-FA61-49FD-A0E7-22AF2B40ABCC}"/>
                  </a:ext>
                </a:extLst>
              </p14:cNvPr>
              <p14:cNvContentPartPr/>
              <p14:nvPr/>
            </p14:nvContentPartPr>
            <p14:xfrm>
              <a:off x="7066543" y="3006463"/>
              <a:ext cx="563760" cy="37080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4867575F-FA61-49FD-A0E7-22AF2B40AB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12543" y="2898823"/>
                <a:ext cx="6714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インク 23">
                <a:extLst>
                  <a:ext uri="{FF2B5EF4-FFF2-40B4-BE49-F238E27FC236}">
                    <a16:creationId xmlns:a16="http://schemas.microsoft.com/office/drawing/2014/main" id="{C11DD25F-8DB4-406D-A3FC-3BF60FBC8BC7}"/>
                  </a:ext>
                </a:extLst>
              </p14:cNvPr>
              <p14:cNvContentPartPr/>
              <p14:nvPr/>
            </p14:nvContentPartPr>
            <p14:xfrm>
              <a:off x="7014343" y="3565903"/>
              <a:ext cx="221760" cy="327600"/>
            </p14:xfrm>
          </p:contentPart>
        </mc:Choice>
        <mc:Fallback xmlns="">
          <p:pic>
            <p:nvPicPr>
              <p:cNvPr id="24" name="インク 23">
                <a:extLst>
                  <a:ext uri="{FF2B5EF4-FFF2-40B4-BE49-F238E27FC236}">
                    <a16:creationId xmlns:a16="http://schemas.microsoft.com/office/drawing/2014/main" id="{C11DD25F-8DB4-406D-A3FC-3BF60FBC8BC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60343" y="3457903"/>
                <a:ext cx="32940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インク 24">
                <a:extLst>
                  <a:ext uri="{FF2B5EF4-FFF2-40B4-BE49-F238E27FC236}">
                    <a16:creationId xmlns:a16="http://schemas.microsoft.com/office/drawing/2014/main" id="{453C5ED8-96CE-4F40-99E8-C6459609D032}"/>
                  </a:ext>
                </a:extLst>
              </p14:cNvPr>
              <p14:cNvContentPartPr/>
              <p14:nvPr/>
            </p14:nvContentPartPr>
            <p14:xfrm>
              <a:off x="6426463" y="3748423"/>
              <a:ext cx="360" cy="360"/>
            </p14:xfrm>
          </p:contentPart>
        </mc:Choice>
        <mc:Fallback xmlns="">
          <p:pic>
            <p:nvPicPr>
              <p:cNvPr id="25" name="インク 24">
                <a:extLst>
                  <a:ext uri="{FF2B5EF4-FFF2-40B4-BE49-F238E27FC236}">
                    <a16:creationId xmlns:a16="http://schemas.microsoft.com/office/drawing/2014/main" id="{453C5ED8-96CE-4F40-99E8-C6459609D0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72823" y="3640423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61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C8B70D1D-0B6B-4AA7-BE01-D1AB9194C2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10945"/>
            <a:ext cx="4461907" cy="4032448"/>
          </a:xfrm>
          <a:prstGeom prst="rect">
            <a:avLst/>
          </a:prstGeom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E80FF2B-0D0E-46B3-92BF-B89D7AB40F03}"/>
              </a:ext>
            </a:extLst>
          </p:cNvPr>
          <p:cNvSpPr txBox="1">
            <a:spLocks/>
          </p:cNvSpPr>
          <p:nvPr/>
        </p:nvSpPr>
        <p:spPr>
          <a:xfrm>
            <a:off x="539552" y="241710"/>
            <a:ext cx="7641931" cy="6890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800" dirty="0"/>
              <a:t>クモのいとは、</a:t>
            </a:r>
            <a:r>
              <a:rPr lang="ja-JP" altLang="en-US" sz="2800" dirty="0">
                <a:highlight>
                  <a:srgbClr val="FFFF00"/>
                </a:highlight>
              </a:rPr>
              <a:t>光ファイバー</a:t>
            </a:r>
            <a:r>
              <a:rPr lang="ja-JP" altLang="en-US" sz="2800" dirty="0"/>
              <a:t>や</a:t>
            </a:r>
            <a:r>
              <a:rPr lang="ja-JP" altLang="en-US" sz="2800" dirty="0">
                <a:highlight>
                  <a:srgbClr val="FFFF00"/>
                </a:highlight>
              </a:rPr>
              <a:t>ケーブル</a:t>
            </a:r>
            <a:r>
              <a:rPr lang="ja-JP" altLang="en-US" sz="2800" dirty="0"/>
              <a:t>、</a:t>
            </a:r>
            <a:r>
              <a:rPr lang="ja-JP" altLang="en-US" sz="2800" dirty="0">
                <a:highlight>
                  <a:srgbClr val="00FFFF"/>
                </a:highlight>
              </a:rPr>
              <a:t>でんぱ</a:t>
            </a:r>
            <a:r>
              <a:rPr lang="ja-JP" altLang="en-US" sz="2800" dirty="0"/>
              <a:t>。</a:t>
            </a:r>
            <a:endParaRPr lang="en-US" altLang="ja-JP" sz="2800" dirty="0"/>
          </a:p>
        </p:txBody>
      </p:sp>
      <p:pic>
        <p:nvPicPr>
          <p:cNvPr id="6" name="図 5" descr="絵と文字の加工写真&#10;&#10;低い精度で自動的に生成された説明">
            <a:extLst>
              <a:ext uri="{FF2B5EF4-FFF2-40B4-BE49-F238E27FC236}">
                <a16:creationId xmlns:a16="http://schemas.microsoft.com/office/drawing/2014/main" id="{B58B342B-FBFB-43A6-AB96-28E689ED33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516" y="2324623"/>
            <a:ext cx="2770369" cy="1470146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56BFBED0-8BA0-4B8D-823B-0C6B2230C78E}"/>
              </a:ext>
            </a:extLst>
          </p:cNvPr>
          <p:cNvSpPr/>
          <p:nvPr/>
        </p:nvSpPr>
        <p:spPr>
          <a:xfrm>
            <a:off x="4852454" y="2265346"/>
            <a:ext cx="1944215" cy="7877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60F4B6E-E9B1-49C4-A1B5-B439878FCF0D}"/>
              </a:ext>
            </a:extLst>
          </p:cNvPr>
          <p:cNvSpPr txBox="1">
            <a:spLocks/>
          </p:cNvSpPr>
          <p:nvPr/>
        </p:nvSpPr>
        <p:spPr>
          <a:xfrm>
            <a:off x="664840" y="5552425"/>
            <a:ext cx="7641931" cy="11352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highlight>
                  <a:srgbClr val="00FFFF"/>
                </a:highlight>
              </a:rPr>
              <a:t>でんぱ</a:t>
            </a:r>
            <a:r>
              <a:rPr lang="ja-JP" altLang="en-US" sz="2800" dirty="0"/>
              <a:t>・・・でんわ、がぞう、どうがなどを伝えるために出ている “なみ”のようなもの。でんぱは見えない。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Ｗｉ－Ｆｉ（ワイファイ）も、でんぱの１つ。</a:t>
            </a:r>
            <a:endParaRPr lang="en-US" altLang="ja-JP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08DEF378-B532-41EA-B065-56C86CA2C39B}"/>
                  </a:ext>
                </a:extLst>
              </p14:cNvPr>
              <p14:cNvContentPartPr/>
              <p14:nvPr/>
            </p14:nvContentPartPr>
            <p14:xfrm>
              <a:off x="1240663" y="3317503"/>
              <a:ext cx="821880" cy="27000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08DEF378-B532-41EA-B065-56C86CA2C3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6663" y="3209503"/>
                <a:ext cx="9295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D54E1DA9-DEF2-4C17-9215-6D106F1E1970}"/>
                  </a:ext>
                </a:extLst>
              </p14:cNvPr>
              <p14:cNvContentPartPr/>
              <p14:nvPr/>
            </p14:nvContentPartPr>
            <p14:xfrm>
              <a:off x="1867423" y="2416423"/>
              <a:ext cx="271800" cy="317880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D54E1DA9-DEF2-4C17-9215-6D106F1E19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3783" y="2308423"/>
                <a:ext cx="37944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インク 16">
                <a:extLst>
                  <a:ext uri="{FF2B5EF4-FFF2-40B4-BE49-F238E27FC236}">
                    <a16:creationId xmlns:a16="http://schemas.microsoft.com/office/drawing/2014/main" id="{81BBC282-E66F-4265-9B31-7FB431D2B643}"/>
                  </a:ext>
                </a:extLst>
              </p14:cNvPr>
              <p14:cNvContentPartPr/>
              <p14:nvPr/>
            </p14:nvContentPartPr>
            <p14:xfrm>
              <a:off x="2676343" y="2324623"/>
              <a:ext cx="314640" cy="456120"/>
            </p14:xfrm>
          </p:contentPart>
        </mc:Choice>
        <mc:Fallback xmlns="">
          <p:pic>
            <p:nvPicPr>
              <p:cNvPr id="17" name="インク 16">
                <a:extLst>
                  <a:ext uri="{FF2B5EF4-FFF2-40B4-BE49-F238E27FC236}">
                    <a16:creationId xmlns:a16="http://schemas.microsoft.com/office/drawing/2014/main" id="{81BBC282-E66F-4265-9B31-7FB431D2B6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2703" y="2216623"/>
                <a:ext cx="42228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DC93E628-35C0-4AA5-9A49-79B415CA9571}"/>
                  </a:ext>
                </a:extLst>
              </p14:cNvPr>
              <p14:cNvContentPartPr/>
              <p14:nvPr/>
            </p14:nvContentPartPr>
            <p14:xfrm>
              <a:off x="2769223" y="3277543"/>
              <a:ext cx="543240" cy="28080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DC93E628-35C0-4AA5-9A49-79B415CA95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5223" y="3169543"/>
                <a:ext cx="6508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667690A1-EFC3-4108-980C-47DC81554775}"/>
                  </a:ext>
                </a:extLst>
              </p14:cNvPr>
              <p14:cNvContentPartPr/>
              <p14:nvPr/>
            </p14:nvContentPartPr>
            <p14:xfrm>
              <a:off x="1902703" y="3826903"/>
              <a:ext cx="252720" cy="41472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667690A1-EFC3-4108-980C-47DC8155477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8703" y="3719263"/>
                <a:ext cx="36036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7C20ECC6-FEA9-4DF9-B469-E2E460A7B589}"/>
                  </a:ext>
                </a:extLst>
              </p14:cNvPr>
              <p14:cNvContentPartPr/>
              <p14:nvPr/>
            </p14:nvContentPartPr>
            <p14:xfrm>
              <a:off x="2742943" y="3826903"/>
              <a:ext cx="273600" cy="37080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7C20ECC6-FEA9-4DF9-B469-E2E460A7B5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89303" y="3719263"/>
                <a:ext cx="381240" cy="5864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図 23">
            <a:extLst>
              <a:ext uri="{FF2B5EF4-FFF2-40B4-BE49-F238E27FC236}">
                <a16:creationId xmlns:a16="http://schemas.microsoft.com/office/drawing/2014/main" id="{B047802B-EA17-4841-974A-8CCC71DDF9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03" y="1011267"/>
            <a:ext cx="1843869" cy="19960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C77971-6D49-4163-990B-9456D517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691" y="841335"/>
            <a:ext cx="2014137" cy="16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絵と文字の加工写真&#10;&#10;低い精度で自動的に生成された説明">
            <a:extLst>
              <a:ext uri="{FF2B5EF4-FFF2-40B4-BE49-F238E27FC236}">
                <a16:creationId xmlns:a16="http://schemas.microsoft.com/office/drawing/2014/main" id="{BF8CBD98-8D5B-4C21-A439-7865DBB42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516" y="3850664"/>
            <a:ext cx="2770369" cy="1318087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6489933-77CB-4DD3-A5A1-BDE028160EB7}"/>
              </a:ext>
            </a:extLst>
          </p:cNvPr>
          <p:cNvSpPr/>
          <p:nvPr/>
        </p:nvSpPr>
        <p:spPr>
          <a:xfrm>
            <a:off x="6850828" y="2329059"/>
            <a:ext cx="320890" cy="3734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1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EF76187-09D7-47A9-8BB8-5A48868CCB3C}"/>
              </a:ext>
            </a:extLst>
          </p:cNvPr>
          <p:cNvSpPr txBox="1">
            <a:spLocks/>
          </p:cNvSpPr>
          <p:nvPr/>
        </p:nvSpPr>
        <p:spPr>
          <a:xfrm>
            <a:off x="467544" y="172820"/>
            <a:ext cx="8507288" cy="11679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インターネットの「よいところ」や</a:t>
            </a:r>
            <a:endParaRPr lang="en-US" altLang="ja-JP" sz="3600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「わるいところ」をかんがえてみよう！</a:t>
            </a:r>
            <a:endParaRPr lang="en-US" altLang="ja-JP" sz="36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B94AEF8-E74A-4F98-BCE1-4ED7A682A262}"/>
              </a:ext>
            </a:extLst>
          </p:cNvPr>
          <p:cNvGrpSpPr/>
          <p:nvPr/>
        </p:nvGrpSpPr>
        <p:grpSpPr>
          <a:xfrm>
            <a:off x="713467" y="2276872"/>
            <a:ext cx="3600400" cy="3970318"/>
            <a:chOff x="713467" y="2276872"/>
            <a:chExt cx="3600400" cy="3970318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AEF2D4B-ED4F-4B96-88DC-BBEC9CC04A64}"/>
                </a:ext>
              </a:extLst>
            </p:cNvPr>
            <p:cNvSpPr txBox="1"/>
            <p:nvPr/>
          </p:nvSpPr>
          <p:spPr>
            <a:xfrm>
              <a:off x="713467" y="2276872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①しりたいことが　わかる。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A8134C2-E5F4-48C6-8FFE-78AB6519C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491" y="2862229"/>
              <a:ext cx="2714965" cy="3212976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4EE4AAA-E935-4B12-89F1-D4592F09213D}"/>
              </a:ext>
            </a:extLst>
          </p:cNvPr>
          <p:cNvGrpSpPr/>
          <p:nvPr/>
        </p:nvGrpSpPr>
        <p:grpSpPr>
          <a:xfrm>
            <a:off x="4788024" y="2276871"/>
            <a:ext cx="3635491" cy="3970318"/>
            <a:chOff x="4788024" y="2276871"/>
            <a:chExt cx="3635491" cy="397031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ACF7D7E-64BD-49C4-B6EC-606303A905DE}"/>
                </a:ext>
              </a:extLst>
            </p:cNvPr>
            <p:cNvSpPr txBox="1"/>
            <p:nvPr/>
          </p:nvSpPr>
          <p:spPr>
            <a:xfrm>
              <a:off x="4788024" y="2276871"/>
              <a:ext cx="3600400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②まちがったことが書かれたり、</a:t>
              </a:r>
              <a:endParaRPr kumimoji="1" lang="en-US" altLang="ja-JP" dirty="0"/>
            </a:p>
            <a:p>
              <a:r>
                <a:rPr kumimoji="1" lang="ja-JP" altLang="en-US" dirty="0"/>
                <a:t>まちがったことを書いたりすることがある。</a:t>
              </a:r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251B393-B449-4D43-A18C-C5B12EF4B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3260" y="3034213"/>
              <a:ext cx="3620255" cy="3212976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EBE990-DB5D-4EAC-B1F0-89CE662DA042}"/>
              </a:ext>
            </a:extLst>
          </p:cNvPr>
          <p:cNvSpPr txBox="1"/>
          <p:nvPr/>
        </p:nvSpPr>
        <p:spPr>
          <a:xfrm>
            <a:off x="1490892" y="1448265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たとえば・・・これは、どうかな？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「よいところ・べんりなところ」？「わるいところ・こわいところ？」</a:t>
            </a:r>
          </a:p>
        </p:txBody>
      </p:sp>
    </p:spTree>
    <p:extLst>
      <p:ext uri="{BB962C8B-B14F-4D97-AF65-F5344CB8AC3E}">
        <p14:creationId xmlns:p14="http://schemas.microsoft.com/office/powerpoint/2010/main" val="65522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A74A1E6-4065-4B58-A921-0296DE039299}"/>
              </a:ext>
            </a:extLst>
          </p:cNvPr>
          <p:cNvSpPr txBox="1">
            <a:spLocks/>
          </p:cNvSpPr>
          <p:nvPr/>
        </p:nvSpPr>
        <p:spPr>
          <a:xfrm>
            <a:off x="1007604" y="1697506"/>
            <a:ext cx="3456385" cy="18766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インターネットの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r>
              <a:rPr lang="ja-JP" altLang="en-US" sz="3600" dirty="0">
                <a:highlight>
                  <a:srgbClr val="FFFF00"/>
                </a:highlight>
              </a:rPr>
              <a:t>よい ところ</a:t>
            </a:r>
            <a:endParaRPr lang="en-US" altLang="ja-JP" sz="3600" dirty="0">
              <a:highlight>
                <a:srgbClr val="FFFF00"/>
              </a:highlight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3600" dirty="0">
                <a:highlight>
                  <a:srgbClr val="FFFF00"/>
                </a:highlight>
              </a:rPr>
              <a:t>べんりな ところ</a:t>
            </a:r>
            <a:r>
              <a:rPr lang="ja-JP" altLang="en-US" sz="3600" dirty="0"/>
              <a:t>🙆</a:t>
            </a:r>
            <a:endParaRPr lang="en-US" altLang="ja-JP" sz="36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B84D53C1-DD77-4638-9A76-EAA46DB3D939}"/>
              </a:ext>
            </a:extLst>
          </p:cNvPr>
          <p:cNvSpPr txBox="1">
            <a:spLocks/>
          </p:cNvSpPr>
          <p:nvPr/>
        </p:nvSpPr>
        <p:spPr>
          <a:xfrm>
            <a:off x="4992933" y="1697506"/>
            <a:ext cx="3816424" cy="18766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インターネットの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r>
              <a:rPr lang="ja-JP" altLang="en-US" sz="3600" dirty="0">
                <a:highlight>
                  <a:srgbClr val="C0C0C0"/>
                </a:highlight>
              </a:rPr>
              <a:t>わるい</a:t>
            </a:r>
            <a:r>
              <a:rPr lang="ja-JP" altLang="en-US" sz="3600" dirty="0"/>
              <a:t> ところ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r>
              <a:rPr lang="ja-JP" altLang="en-US" sz="3600" dirty="0">
                <a:highlight>
                  <a:srgbClr val="C0C0C0"/>
                </a:highlight>
              </a:rPr>
              <a:t>こわい</a:t>
            </a:r>
            <a:r>
              <a:rPr lang="ja-JP" altLang="en-US" sz="3600" dirty="0"/>
              <a:t> ところ🙅</a:t>
            </a:r>
            <a:endParaRPr lang="en-US" altLang="ja-JP" sz="3600" dirty="0"/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C75FBA8F-C74A-407F-BE97-C43513D58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86845"/>
              </p:ext>
            </p:extLst>
          </p:nvPr>
        </p:nvGraphicFramePr>
        <p:xfrm>
          <a:off x="683568" y="3930855"/>
          <a:ext cx="8136904" cy="2472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663544049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3400496345"/>
                    </a:ext>
                  </a:extLst>
                </a:gridCol>
              </a:tblGrid>
              <a:tr h="2472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・①しりたいことが　わかる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・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・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・②まちがったことが書かれたり、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まちがったことを書いたりすることがある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・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916424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C7BED4A-BE4F-466C-86E2-2D07566B5E33}"/>
              </a:ext>
            </a:extLst>
          </p:cNvPr>
          <p:cNvSpPr txBox="1">
            <a:spLocks/>
          </p:cNvSpPr>
          <p:nvPr/>
        </p:nvSpPr>
        <p:spPr>
          <a:xfrm>
            <a:off x="498376" y="194238"/>
            <a:ext cx="8507288" cy="1167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インターネットのこと</a:t>
            </a:r>
            <a:endParaRPr lang="en-US" altLang="ja-JP" sz="3600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なかまわけ　してみよう！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39087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766</Words>
  <Application>Microsoft Office PowerPoint</Application>
  <PresentationFormat>画面に合わせる (4:3)</PresentationFormat>
  <Paragraphs>366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BIZ UDPゴシック</vt:lpstr>
      <vt:lpstr>游ゴシック</vt:lpstr>
      <vt:lpstr>游明朝</vt:lpstr>
      <vt:lpstr>Arial</vt:lpstr>
      <vt:lpstr>Calibri</vt:lpstr>
      <vt:lpstr>Office ​​テーマ</vt:lpstr>
      <vt:lpstr>PowerPoint プレゼンテーション</vt:lpstr>
      <vt:lpstr>PowerPoint プレゼンテーション</vt:lpstr>
      <vt:lpstr>学習のこんだて（メニュー）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佐賀市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佐賀市</dc:creator>
  <cp:lastModifiedBy>佐同教</cp:lastModifiedBy>
  <cp:revision>103</cp:revision>
  <cp:lastPrinted>2022-08-11T03:27:18Z</cp:lastPrinted>
  <dcterms:created xsi:type="dcterms:W3CDTF">2012-08-30T01:21:41Z</dcterms:created>
  <dcterms:modified xsi:type="dcterms:W3CDTF">2022-08-11T03:27:26Z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佐賀県暗号化プロパティ">
    <vt:lpwstr>2019-09-12T08:35:35Z</vt:lpwstr>
  </property>
</Properties>
</file>