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61" r:id="rId5"/>
    <p:sldId id="262" r:id="rId6"/>
    <p:sldId id="265" r:id="rId7"/>
    <p:sldId id="263" r:id="rId8"/>
    <p:sldId id="302" r:id="rId9"/>
    <p:sldId id="268" r:id="rId10"/>
    <p:sldId id="264" r:id="rId11"/>
    <p:sldId id="266" r:id="rId12"/>
    <p:sldId id="267" r:id="rId13"/>
    <p:sldId id="301" r:id="rId14"/>
  </p:sldIdLst>
  <p:sldSz cx="12192000" cy="6858000"/>
  <p:notesSz cx="10018713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6600"/>
    <a:srgbClr val="FFFF99"/>
    <a:srgbClr val="FFAFEA"/>
    <a:srgbClr val="549E39"/>
    <a:srgbClr val="FFFF66"/>
    <a:srgbClr val="455F51"/>
    <a:srgbClr val="333333"/>
    <a:srgbClr val="E6AF00"/>
    <a:srgbClr val="FDE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A679B55B-89A8-4598-8F36-E318747441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1442" cy="34560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3D55316-FC04-44FF-9FC9-173CF33D9D6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06CA342-7527-4FB2-B5DF-D372134B61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4952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0C829E2B-7599-4C5B-A4BF-D3D782B2DC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593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8D161A-1BF7-4456-A9EE-8FC0771A8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204246E-C97A-41A1-9487-EAFC34606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270887-D61F-49DA-8C69-CCDEAEFE4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8A51DD-EBAD-413B-97F8-8360B3D04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55747D-BE7C-4E94-AD4D-4660A334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26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D4CAA7-841E-4A52-A352-C1F19C1D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B6A994-DBCE-4FFE-9D89-2CD99C4CA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C6766A-C5E4-410B-85F0-06D4437C1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9ACCEC-0451-4B26-B09F-4413D2992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1B4F5F-9AFC-4FA1-9F46-CCD47CA6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56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9F317D5-70E5-4AAE-A036-EE3777B88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FB3C80-D842-4D5E-9306-0C2CFF107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694131-989D-4B80-A552-BE095E9C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2169B6-3693-4793-A248-0A568DE1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28E64A-2B43-438E-A49A-09532CCD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85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B61B15-9BE2-4767-A4A3-658AAB933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0A6BD3-C19E-47F8-8C06-4859DFC7F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F4F8F2-5D5F-489D-8C8F-8336968A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1CD2FE-1B57-4A13-9E19-EFA283789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ABCAC0-50B8-4919-8212-C6A96157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71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554979-AF06-4012-80E8-8E28ECC4C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5D0EEC-E04E-4B3C-B2CA-60ECF3BFD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2EF654-76B9-4136-95B7-7E3F2EB68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EFD688-EB77-43CE-86DC-753A9D1E4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2564F9-9060-4CB9-BB7F-F90D7BDB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43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9C32A2-3553-47F5-A63B-FB58A6B9C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C7D45B-1A26-4103-B204-B56B18A34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878496-4655-4848-92CA-ECAC0F5AD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BEA4E8-B0BA-4214-8AB2-10B7517F1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0455EB-E0FF-4887-ADC7-2CC512B8D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B7F50F-46AA-4603-B4C2-B5CEDA1D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87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0F2253-FFA8-439A-9242-E190D36E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7CB48B-36CB-4FDE-927E-77676DFB0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8D6974-5FD1-49D7-86C1-544E16C5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3385881-8E34-4BB4-8D7E-EAF31B311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AB99C6-6EF2-482B-9C5D-2E27FCC92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03B1E4D-1E9D-4DA5-8F8E-ABCA2780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978DF3-46BC-4DE1-BB2B-EFD1C4FE1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656AF64-0BF0-4246-9E81-E8455F617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18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410C30-A6EB-4516-BA01-C203C630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C46740-E1E3-4927-A846-0F217352F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292D8B9-E067-42D2-B3F5-F802A9BBB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4A83E-4242-4A7F-AD09-63DFDB7A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64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AD11DF-CE5A-49BF-BEB3-21A01703B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798393-814E-43EE-89B3-2F71B554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B1E7CA-113E-4C5C-997C-9AA899478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210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DC2181-FE43-4D72-AA1E-4F5BE6554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847785-C811-4A35-8B47-E929981DB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091B71F-C9E6-42E2-859C-338EAD65A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97359E-4A34-48B3-A1F5-B3FD7998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323D2D-4683-4B85-8BF7-546E702B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99B09BE-74DD-4491-8D66-8E5C4D89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54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64FB90-D65B-41CB-84A2-857CD13CB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0FF737-3537-44FB-8BD8-94C969728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68EF7A1-1245-498F-A922-7E29CFE08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739518-0B1B-441E-AB87-40EF1A022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91B297-7E7F-41BD-AE8E-FABBF8573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DA57E1-A1BE-4655-B566-42E79500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42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D4D54AF-C565-4A27-A2EF-A151897D6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87CA1E-EC4E-4FE7-AF18-8CDA0A1A4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48880C-FD43-4159-8EED-159C6E519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6D20A-65A2-4C45-AE78-5E2100E7F77B}" type="datetimeFigureOut">
              <a:rPr kumimoji="1" lang="ja-JP" altLang="en-US" smtClean="0"/>
              <a:t>2021/3/22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9D0943-A993-424E-947D-387780CC63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A9B3E6-1041-482D-B9B5-D595FB939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F652E-CB71-4A71-88EF-73DF7236F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29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画像 8" descr="鮮やかな色の花">
            <a:extLst>
              <a:ext uri="{FF2B5EF4-FFF2-40B4-BE49-F238E27FC236}">
                <a16:creationId xmlns:a16="http://schemas.microsoft.com/office/drawing/2014/main" id="{29B8E4FB-4C83-4DE3-9003-B6705EAA950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94C52F-98B4-482C-A65F-97A45A20D772}"/>
              </a:ext>
            </a:extLst>
          </p:cNvPr>
          <p:cNvSpPr/>
          <p:nvPr/>
        </p:nvSpPr>
        <p:spPr>
          <a:xfrm>
            <a:off x="1862356" y="1157682"/>
            <a:ext cx="10329644" cy="3766656"/>
          </a:xfrm>
          <a:prstGeom prst="rect">
            <a:avLst/>
          </a:prstGeom>
          <a:solidFill>
            <a:srgbClr val="455F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B489AF-F718-4E86-8F48-7C3844266997}"/>
              </a:ext>
            </a:extLst>
          </p:cNvPr>
          <p:cNvSpPr/>
          <p:nvPr/>
        </p:nvSpPr>
        <p:spPr>
          <a:xfrm>
            <a:off x="2000250" y="1295400"/>
            <a:ext cx="10401300" cy="3495675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24B6907-AD41-4295-AE05-912AABE70E75}"/>
              </a:ext>
            </a:extLst>
          </p:cNvPr>
          <p:cNvSpPr txBox="1"/>
          <p:nvPr/>
        </p:nvSpPr>
        <p:spPr>
          <a:xfrm>
            <a:off x="2590799" y="2440845"/>
            <a:ext cx="10401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人権　</a:t>
            </a:r>
            <a:r>
              <a:rPr kumimoji="1" lang="ja-JP" altLang="en-US" sz="5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～幸せに生きるために～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C16CBB3-AC99-49F0-9795-FBECEF784410}"/>
              </a:ext>
            </a:extLst>
          </p:cNvPr>
          <p:cNvGrpSpPr/>
          <p:nvPr/>
        </p:nvGrpSpPr>
        <p:grpSpPr>
          <a:xfrm>
            <a:off x="2562138" y="1157682"/>
            <a:ext cx="871582" cy="952585"/>
            <a:chOff x="3095538" y="1157682"/>
            <a:chExt cx="871582" cy="952585"/>
          </a:xfrm>
        </p:grpSpPr>
        <p:sp>
          <p:nvSpPr>
            <p:cNvPr id="7" name="フローチャート: 処理 6">
              <a:extLst>
                <a:ext uri="{FF2B5EF4-FFF2-40B4-BE49-F238E27FC236}">
                  <a16:creationId xmlns:a16="http://schemas.microsoft.com/office/drawing/2014/main" id="{90247802-83DF-4A4A-9929-24E38D49097A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直角三角形 7">
              <a:extLst>
                <a:ext uri="{FF2B5EF4-FFF2-40B4-BE49-F238E27FC236}">
                  <a16:creationId xmlns:a16="http://schemas.microsoft.com/office/drawing/2014/main" id="{FE3CD4EF-7B10-4A92-A090-B21722FC2581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204B6626-8FA5-45D5-99DF-91684B8B71C5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D4CF75D-C323-44A1-BFD3-AA99DACF614F}"/>
              </a:ext>
            </a:extLst>
          </p:cNvPr>
          <p:cNvSpPr txBox="1"/>
          <p:nvPr/>
        </p:nvSpPr>
        <p:spPr>
          <a:xfrm>
            <a:off x="2597571" y="1191729"/>
            <a:ext cx="824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年生</a:t>
            </a:r>
            <a:endParaRPr kumimoji="1" lang="en-US" altLang="ja-JP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道 徳</a:t>
            </a:r>
          </a:p>
        </p:txBody>
      </p:sp>
    </p:spTree>
    <p:extLst>
      <p:ext uri="{BB962C8B-B14F-4D97-AF65-F5344CB8AC3E}">
        <p14:creationId xmlns:p14="http://schemas.microsoft.com/office/powerpoint/2010/main" val="131417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5010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AFEA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みんなでクイズにチャレンジ！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61DE14B-2EB6-460A-8571-46A584182D77}"/>
              </a:ext>
            </a:extLst>
          </p:cNvPr>
          <p:cNvSpPr txBox="1"/>
          <p:nvPr/>
        </p:nvSpPr>
        <p:spPr>
          <a:xfrm>
            <a:off x="616679" y="1466095"/>
            <a:ext cx="4723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今も、部落差別をする人がいる。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4B61B3D0-7D9D-40CF-A288-E8BBAC7CE2BB}"/>
              </a:ext>
            </a:extLst>
          </p:cNvPr>
          <p:cNvSpPr/>
          <p:nvPr/>
        </p:nvSpPr>
        <p:spPr>
          <a:xfrm>
            <a:off x="5444456" y="1550974"/>
            <a:ext cx="486562" cy="3534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44A173C-0485-450B-9EAD-782FEF2AB3E9}"/>
              </a:ext>
            </a:extLst>
          </p:cNvPr>
          <p:cNvSpPr txBox="1"/>
          <p:nvPr/>
        </p:nvSpPr>
        <p:spPr>
          <a:xfrm>
            <a:off x="6200775" y="1316152"/>
            <a:ext cx="57079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部落差別をなくすために、</a:t>
            </a:r>
            <a:endParaRPr kumimoji="1"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差別とたたかってきた人々がいる。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FC662D70-87C6-4E1D-9840-6CBE507D98DC}"/>
              </a:ext>
            </a:extLst>
          </p:cNvPr>
          <p:cNvGrpSpPr/>
          <p:nvPr/>
        </p:nvGrpSpPr>
        <p:grpSpPr>
          <a:xfrm>
            <a:off x="616679" y="2457450"/>
            <a:ext cx="11003821" cy="1152525"/>
            <a:chOff x="616679" y="2457450"/>
            <a:chExt cx="11003821" cy="115252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55E30580-44E6-4106-AF1A-EAF1DE85A61D}"/>
                </a:ext>
              </a:extLst>
            </p:cNvPr>
            <p:cNvSpPr/>
            <p:nvPr/>
          </p:nvSpPr>
          <p:spPr>
            <a:xfrm>
              <a:off x="616679" y="2457450"/>
              <a:ext cx="11003821" cy="1152525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6377535-60C8-40DB-87CB-2893DD9EC72D}"/>
                </a:ext>
              </a:extLst>
            </p:cNvPr>
            <p:cNvSpPr txBox="1"/>
            <p:nvPr/>
          </p:nvSpPr>
          <p:spPr>
            <a:xfrm>
              <a:off x="642937" y="2545729"/>
              <a:ext cx="1090612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C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★</a:t>
              </a:r>
              <a:r>
                <a:rPr kumimoji="1" lang="ja-JP" altLang="en-US" sz="28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部落差別とたたかってきた人々が、差別をなくすたたかいの中で実現した</a:t>
              </a:r>
              <a:endParaRPr kumimoji="1" lang="en-US" altLang="ja-JP" sz="28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28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こととは、どんなことでしょう？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3A9A748-5179-44F2-9507-B6F6CE227779}"/>
              </a:ext>
            </a:extLst>
          </p:cNvPr>
          <p:cNvSpPr txBox="1"/>
          <p:nvPr/>
        </p:nvSpPr>
        <p:spPr>
          <a:xfrm>
            <a:off x="519112" y="3698254"/>
            <a:ext cx="11591925" cy="2828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kumimoji="1" lang="ja-JP" altLang="en-US" sz="3600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　　　　　）をタダにした！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5500"/>
              </a:lnSpc>
            </a:pPr>
            <a:r>
              <a:rPr kumimoji="1" lang="ja-JP" altLang="en-US" sz="3600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０才からあずけられる（　　　　　）をつくった！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5500"/>
              </a:lnSpc>
            </a:pPr>
            <a:r>
              <a:rPr kumimoji="1" lang="ja-JP" altLang="en-US" sz="3600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　　　　　）に自分以外のことを書かなくていいようにした！</a:t>
            </a:r>
            <a:endParaRPr kumimoji="1" lang="en-US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5500"/>
              </a:lnSpc>
            </a:pPr>
            <a:r>
              <a:rPr kumimoji="1" lang="ja-JP" altLang="en-US" sz="3600" dirty="0">
                <a:solidFill>
                  <a:schemeClr val="accent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本人たちの合意だけで（　　　　　）できるようにした！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D5A2586-76B4-4B94-B996-FF8BBA2AA5C0}"/>
              </a:ext>
            </a:extLst>
          </p:cNvPr>
          <p:cNvSpPr txBox="1"/>
          <p:nvPr/>
        </p:nvSpPr>
        <p:spPr>
          <a:xfrm>
            <a:off x="1809750" y="3754944"/>
            <a:ext cx="1685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教科書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A59CBDE-C7CA-4484-8CE1-1615B8A7D516}"/>
              </a:ext>
            </a:extLst>
          </p:cNvPr>
          <p:cNvSpPr txBox="1"/>
          <p:nvPr/>
        </p:nvSpPr>
        <p:spPr>
          <a:xfrm>
            <a:off x="5610225" y="4459458"/>
            <a:ext cx="1685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保育所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D21C3D3-C39E-4225-9EF4-123D58C3305A}"/>
              </a:ext>
            </a:extLst>
          </p:cNvPr>
          <p:cNvSpPr txBox="1"/>
          <p:nvPr/>
        </p:nvSpPr>
        <p:spPr>
          <a:xfrm>
            <a:off x="1809750" y="5162619"/>
            <a:ext cx="1685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履歴書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1811087-DB5A-4605-B175-1E9561CD9BF6}"/>
              </a:ext>
            </a:extLst>
          </p:cNvPr>
          <p:cNvSpPr txBox="1"/>
          <p:nvPr/>
        </p:nvSpPr>
        <p:spPr>
          <a:xfrm>
            <a:off x="5991226" y="5857468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 婚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BC6DC7A2-3BFE-4F4C-B8E6-68DC4EE59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585" y="3167019"/>
            <a:ext cx="1244781" cy="154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8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画像 2" descr="葉のクローズアップ">
            <a:extLst>
              <a:ext uri="{FF2B5EF4-FFF2-40B4-BE49-F238E27FC236}">
                <a16:creationId xmlns:a16="http://schemas.microsoft.com/office/drawing/2014/main" id="{92DD8C09-8169-4A0F-9F65-C69C261746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フローチャート: 処理 1">
            <a:extLst>
              <a:ext uri="{FF2B5EF4-FFF2-40B4-BE49-F238E27FC236}">
                <a16:creationId xmlns:a16="http://schemas.microsoft.com/office/drawing/2014/main" id="{63932958-71E1-4CEB-B0D4-936531CB8220}"/>
              </a:ext>
            </a:extLst>
          </p:cNvPr>
          <p:cNvSpPr/>
          <p:nvPr/>
        </p:nvSpPr>
        <p:spPr>
          <a:xfrm>
            <a:off x="1000126" y="790574"/>
            <a:ext cx="10391774" cy="5438775"/>
          </a:xfrm>
          <a:prstGeom prst="flowChartProcess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5BE6B252-B6A7-460D-8694-6F857DD91CCB}"/>
              </a:ext>
            </a:extLst>
          </p:cNvPr>
          <p:cNvSpPr/>
          <p:nvPr/>
        </p:nvSpPr>
        <p:spPr>
          <a:xfrm>
            <a:off x="3752850" y="790574"/>
            <a:ext cx="5029200" cy="866774"/>
          </a:xfrm>
          <a:prstGeom prst="flowChartProcess">
            <a:avLst/>
          </a:prstGeom>
          <a:solidFill>
            <a:srgbClr val="455F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2BB1A6FF-EDFD-47D1-B480-5F9E78ECDFB6}"/>
              </a:ext>
            </a:extLst>
          </p:cNvPr>
          <p:cNvSpPr/>
          <p:nvPr/>
        </p:nvSpPr>
        <p:spPr>
          <a:xfrm>
            <a:off x="857250" y="657225"/>
            <a:ext cx="10687050" cy="5686425"/>
          </a:xfrm>
          <a:prstGeom prst="flowChartProcess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3272ED-FAD3-4C61-A764-A362423DC146}"/>
              </a:ext>
            </a:extLst>
          </p:cNvPr>
          <p:cNvSpPr txBox="1"/>
          <p:nvPr/>
        </p:nvSpPr>
        <p:spPr>
          <a:xfrm>
            <a:off x="4171950" y="88651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今日の学習のポイント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EB9C6DC-BBA8-4DA0-B3BE-F308D6F0AD9B}"/>
              </a:ext>
            </a:extLst>
          </p:cNvPr>
          <p:cNvSpPr/>
          <p:nvPr/>
        </p:nvSpPr>
        <p:spPr>
          <a:xfrm>
            <a:off x="38576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37D301B-04DB-4FF7-B7EB-0718DA80B8CC}"/>
              </a:ext>
            </a:extLst>
          </p:cNvPr>
          <p:cNvSpPr/>
          <p:nvPr/>
        </p:nvSpPr>
        <p:spPr>
          <a:xfrm>
            <a:off x="83534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DB39022-AE51-4293-AC4F-1FA24480D21E}"/>
              </a:ext>
            </a:extLst>
          </p:cNvPr>
          <p:cNvGrpSpPr/>
          <p:nvPr/>
        </p:nvGrpSpPr>
        <p:grpSpPr>
          <a:xfrm>
            <a:off x="1424345" y="1976794"/>
            <a:ext cx="890231" cy="880706"/>
            <a:chOff x="1424345" y="1976794"/>
            <a:chExt cx="890231" cy="880706"/>
          </a:xfrm>
        </p:grpSpPr>
        <p:sp>
          <p:nvSpPr>
            <p:cNvPr id="10" name="涙形 9">
              <a:extLst>
                <a:ext uri="{FF2B5EF4-FFF2-40B4-BE49-F238E27FC236}">
                  <a16:creationId xmlns:a16="http://schemas.microsoft.com/office/drawing/2014/main" id="{E216D9A8-D903-4F25-9CFA-63F13CB8588D}"/>
                </a:ext>
              </a:extLst>
            </p:cNvPr>
            <p:cNvSpPr/>
            <p:nvPr/>
          </p:nvSpPr>
          <p:spPr>
            <a:xfrm rot="16200000">
              <a:off x="1429108" y="197203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90C73FB2-41A3-4A57-A268-33635505754D}"/>
                </a:ext>
              </a:extLst>
            </p:cNvPr>
            <p:cNvSpPr txBox="1"/>
            <p:nvPr/>
          </p:nvSpPr>
          <p:spPr>
            <a:xfrm>
              <a:off x="1600561" y="2037870"/>
              <a:ext cx="5048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1FAF1BD3-F477-42A0-8019-DB642D42F316}"/>
              </a:ext>
            </a:extLst>
          </p:cNvPr>
          <p:cNvGrpSpPr/>
          <p:nvPr/>
        </p:nvGrpSpPr>
        <p:grpSpPr>
          <a:xfrm>
            <a:off x="1424345" y="3277312"/>
            <a:ext cx="890231" cy="880706"/>
            <a:chOff x="1424345" y="3277312"/>
            <a:chExt cx="890231" cy="880706"/>
          </a:xfrm>
        </p:grpSpPr>
        <p:sp>
          <p:nvSpPr>
            <p:cNvPr id="11" name="涙形 10">
              <a:extLst>
                <a:ext uri="{FF2B5EF4-FFF2-40B4-BE49-F238E27FC236}">
                  <a16:creationId xmlns:a16="http://schemas.microsoft.com/office/drawing/2014/main" id="{2D6EB589-652A-435D-9735-FA208CB290C8}"/>
                </a:ext>
              </a:extLst>
            </p:cNvPr>
            <p:cNvSpPr/>
            <p:nvPr/>
          </p:nvSpPr>
          <p:spPr>
            <a:xfrm rot="16200000">
              <a:off x="1429108" y="3272549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191823A-3A0E-4FD8-9A59-B5C620A811E7}"/>
                </a:ext>
              </a:extLst>
            </p:cNvPr>
            <p:cNvSpPr txBox="1"/>
            <p:nvPr/>
          </p:nvSpPr>
          <p:spPr>
            <a:xfrm>
              <a:off x="1617048" y="3341416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050E803F-5F29-4397-BE9D-2B2604944054}"/>
              </a:ext>
            </a:extLst>
          </p:cNvPr>
          <p:cNvGrpSpPr/>
          <p:nvPr/>
        </p:nvGrpSpPr>
        <p:grpSpPr>
          <a:xfrm>
            <a:off x="1445955" y="4587354"/>
            <a:ext cx="890231" cy="880706"/>
            <a:chOff x="1445955" y="4587354"/>
            <a:chExt cx="890231" cy="880706"/>
          </a:xfrm>
        </p:grpSpPr>
        <p:sp>
          <p:nvSpPr>
            <p:cNvPr id="12" name="涙形 11">
              <a:extLst>
                <a:ext uri="{FF2B5EF4-FFF2-40B4-BE49-F238E27FC236}">
                  <a16:creationId xmlns:a16="http://schemas.microsoft.com/office/drawing/2014/main" id="{10416A00-0370-4726-B2A0-26BC39D93455}"/>
                </a:ext>
              </a:extLst>
            </p:cNvPr>
            <p:cNvSpPr/>
            <p:nvPr/>
          </p:nvSpPr>
          <p:spPr>
            <a:xfrm rot="16200000">
              <a:off x="1450718" y="458259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6D1D7FD-CFF8-457B-9699-2A702EACDB36}"/>
                </a:ext>
              </a:extLst>
            </p:cNvPr>
            <p:cNvSpPr txBox="1"/>
            <p:nvPr/>
          </p:nvSpPr>
          <p:spPr>
            <a:xfrm>
              <a:off x="1617048" y="4643103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3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B1097C3-E0BE-4E3E-B56A-03474F5767F8}"/>
              </a:ext>
            </a:extLst>
          </p:cNvPr>
          <p:cNvSpPr txBox="1"/>
          <p:nvPr/>
        </p:nvSpPr>
        <p:spPr>
          <a:xfrm>
            <a:off x="2619375" y="2068647"/>
            <a:ext cx="825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差別は、（　　　　　　）がいるから起こる！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C1F9D4F-AA1F-4D65-A555-766D853BEE9E}"/>
              </a:ext>
            </a:extLst>
          </p:cNvPr>
          <p:cNvSpPr txBox="1"/>
          <p:nvPr/>
        </p:nvSpPr>
        <p:spPr>
          <a:xfrm>
            <a:off x="2619375" y="3332930"/>
            <a:ext cx="825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差別は、誰も幸せに（　　　　　　）！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7F79580-10B7-4A6E-9350-21F836FC7C9B}"/>
              </a:ext>
            </a:extLst>
          </p:cNvPr>
          <p:cNvSpPr txBox="1"/>
          <p:nvPr/>
        </p:nvSpPr>
        <p:spPr>
          <a:xfrm>
            <a:off x="2619375" y="4587353"/>
            <a:ext cx="85724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差別をなくそうとすれば、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（　　　　　　　　　　　　）につながる！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F57E20D-3425-441C-8481-117BA31949DB}"/>
              </a:ext>
            </a:extLst>
          </p:cNvPr>
          <p:cNvSpPr txBox="1"/>
          <p:nvPr/>
        </p:nvSpPr>
        <p:spPr>
          <a:xfrm>
            <a:off x="4655890" y="2037870"/>
            <a:ext cx="14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する人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AAC11DC-D782-443D-9E92-A0E5AFAFCE1F}"/>
              </a:ext>
            </a:extLst>
          </p:cNvPr>
          <p:cNvSpPr txBox="1"/>
          <p:nvPr/>
        </p:nvSpPr>
        <p:spPr>
          <a:xfrm>
            <a:off x="6519644" y="3303370"/>
            <a:ext cx="14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いない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2DFA744-197F-4411-A7A6-8552989B427F}"/>
              </a:ext>
            </a:extLst>
          </p:cNvPr>
          <p:cNvSpPr txBox="1"/>
          <p:nvPr/>
        </p:nvSpPr>
        <p:spPr>
          <a:xfrm>
            <a:off x="5586631" y="5044484"/>
            <a:ext cx="2733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みんなの幸せ</a:t>
            </a:r>
          </a:p>
        </p:txBody>
      </p:sp>
    </p:spTree>
    <p:extLst>
      <p:ext uri="{BB962C8B-B14F-4D97-AF65-F5344CB8AC3E}">
        <p14:creationId xmlns:p14="http://schemas.microsoft.com/office/powerpoint/2010/main" val="281133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画像 8" descr="鮮やかな色の花">
            <a:extLst>
              <a:ext uri="{FF2B5EF4-FFF2-40B4-BE49-F238E27FC236}">
                <a16:creationId xmlns:a16="http://schemas.microsoft.com/office/drawing/2014/main" id="{29B8E4FB-4C83-4DE3-9003-B6705EAA950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94C52F-98B4-482C-A65F-97A45A20D772}"/>
              </a:ext>
            </a:extLst>
          </p:cNvPr>
          <p:cNvSpPr/>
          <p:nvPr/>
        </p:nvSpPr>
        <p:spPr>
          <a:xfrm>
            <a:off x="1023457" y="1295400"/>
            <a:ext cx="10329644" cy="3766656"/>
          </a:xfrm>
          <a:prstGeom prst="rect">
            <a:avLst/>
          </a:prstGeom>
          <a:solidFill>
            <a:srgbClr val="455F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B489AF-F718-4E86-8F48-7C3844266997}"/>
              </a:ext>
            </a:extLst>
          </p:cNvPr>
          <p:cNvSpPr/>
          <p:nvPr/>
        </p:nvSpPr>
        <p:spPr>
          <a:xfrm>
            <a:off x="1161351" y="1430890"/>
            <a:ext cx="10071508" cy="3495675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24B6907-AD41-4295-AE05-912AABE70E75}"/>
              </a:ext>
            </a:extLst>
          </p:cNvPr>
          <p:cNvSpPr txBox="1"/>
          <p:nvPr/>
        </p:nvSpPr>
        <p:spPr>
          <a:xfrm>
            <a:off x="1726733" y="2578562"/>
            <a:ext cx="104013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人権　</a:t>
            </a:r>
            <a:r>
              <a:rPr kumimoji="1" lang="ja-JP" altLang="en-US" sz="5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～幸せに生きるために～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C16CBB3-AC99-49F0-9795-FBECEF784410}"/>
              </a:ext>
            </a:extLst>
          </p:cNvPr>
          <p:cNvGrpSpPr/>
          <p:nvPr/>
        </p:nvGrpSpPr>
        <p:grpSpPr>
          <a:xfrm>
            <a:off x="1479958" y="1295397"/>
            <a:ext cx="871582" cy="952585"/>
            <a:chOff x="3095538" y="1157682"/>
            <a:chExt cx="871582" cy="952585"/>
          </a:xfrm>
        </p:grpSpPr>
        <p:sp>
          <p:nvSpPr>
            <p:cNvPr id="7" name="フローチャート: 処理 6">
              <a:extLst>
                <a:ext uri="{FF2B5EF4-FFF2-40B4-BE49-F238E27FC236}">
                  <a16:creationId xmlns:a16="http://schemas.microsoft.com/office/drawing/2014/main" id="{90247802-83DF-4A4A-9929-24E38D49097A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直角三角形 7">
              <a:extLst>
                <a:ext uri="{FF2B5EF4-FFF2-40B4-BE49-F238E27FC236}">
                  <a16:creationId xmlns:a16="http://schemas.microsoft.com/office/drawing/2014/main" id="{FE3CD4EF-7B10-4A92-A090-B21722FC2581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直角三角形 9">
              <a:extLst>
                <a:ext uri="{FF2B5EF4-FFF2-40B4-BE49-F238E27FC236}">
                  <a16:creationId xmlns:a16="http://schemas.microsoft.com/office/drawing/2014/main" id="{204B6626-8FA5-45D5-99DF-91684B8B71C5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25361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1C95BB3-3B13-4C61-B3AA-201C39AC701D}"/>
              </a:ext>
            </a:extLst>
          </p:cNvPr>
          <p:cNvSpPr txBox="1"/>
          <p:nvPr/>
        </p:nvSpPr>
        <p:spPr>
          <a:xfrm>
            <a:off x="636098" y="502513"/>
            <a:ext cx="10129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★授業後の生徒の感想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2A5005-873A-4B88-A8AC-A5091696E86F}"/>
              </a:ext>
            </a:extLst>
          </p:cNvPr>
          <p:cNvSpPr txBox="1"/>
          <p:nvPr/>
        </p:nvSpPr>
        <p:spPr>
          <a:xfrm>
            <a:off x="622651" y="1345811"/>
            <a:ext cx="11023872" cy="1200329"/>
          </a:xfrm>
          <a:prstGeom prst="rect">
            <a:avLst/>
          </a:prstGeom>
          <a:solidFill>
            <a:srgbClr val="A7F35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歴史で習った「えた」「ひにん」という言葉は差別用語だから使ってはいけないと知っていたけど、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なぜ使ったらいけないのか、どういう意味なのかを深く理解することができました。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58B5D9-412C-4084-928B-6069D6FF2CC9}"/>
              </a:ext>
            </a:extLst>
          </p:cNvPr>
          <p:cNvSpPr txBox="1"/>
          <p:nvPr/>
        </p:nvSpPr>
        <p:spPr>
          <a:xfrm>
            <a:off x="624405" y="2668105"/>
            <a:ext cx="11023872" cy="830997"/>
          </a:xfrm>
          <a:prstGeom prst="rect">
            <a:avLst/>
          </a:prstGeom>
          <a:solidFill>
            <a:srgbClr val="A7F35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差別を受けてきた人たちのおかげで、いろんなことが変えられていったのを知って、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すごいなと思いました。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8714FD8-F176-4443-9878-3B6FD2C80253}"/>
              </a:ext>
            </a:extLst>
          </p:cNvPr>
          <p:cNvSpPr txBox="1"/>
          <p:nvPr/>
        </p:nvSpPr>
        <p:spPr>
          <a:xfrm>
            <a:off x="622651" y="3647961"/>
            <a:ext cx="11023872" cy="1200329"/>
          </a:xfrm>
          <a:prstGeom prst="rect">
            <a:avLst/>
          </a:prstGeom>
          <a:solidFill>
            <a:srgbClr val="A7F35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「差別」の悪さを知ることができました。差別用語を学ぶのは、「人間の基本を学ぶため」と強く思いました。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差別を受けてきた人々がいたからこそ、今がある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ということを頭の中に入れて、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日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日を大事に生きていきたいです。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F1846AE-F10B-4C21-8C88-4AC7828B4F18}"/>
              </a:ext>
            </a:extLst>
          </p:cNvPr>
          <p:cNvSpPr txBox="1"/>
          <p:nvPr/>
        </p:nvSpPr>
        <p:spPr>
          <a:xfrm>
            <a:off x="636098" y="5061526"/>
            <a:ext cx="8763396" cy="1569660"/>
          </a:xfrm>
          <a:prstGeom prst="rect">
            <a:avLst/>
          </a:prstGeom>
          <a:solidFill>
            <a:srgbClr val="A7F35B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差別をすれば良いことは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つもないけど、差別をなくせば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逆に良いことしかないんだなと思いました。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私は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差別する方でもされる方でもなく、差別を世界から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なくせる人間になりたいです。</a:t>
            </a:r>
          </a:p>
        </p:txBody>
      </p:sp>
      <p:pic>
        <p:nvPicPr>
          <p:cNvPr id="5" name="図 4" descr="クリップアート が含まれている画像&#10;&#10;自動的に生成された説明">
            <a:extLst>
              <a:ext uri="{FF2B5EF4-FFF2-40B4-BE49-F238E27FC236}">
                <a16:creationId xmlns:a16="http://schemas.microsoft.com/office/drawing/2014/main" id="{D7C2CA9E-AB85-4477-855D-C91D13A0A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612" y="4973781"/>
            <a:ext cx="2903081" cy="165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514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C83FE77C-A505-422B-96A1-C6F35A2F6D7A}"/>
              </a:ext>
            </a:extLst>
          </p:cNvPr>
          <p:cNvSpPr/>
          <p:nvPr/>
        </p:nvSpPr>
        <p:spPr>
          <a:xfrm>
            <a:off x="3150068" y="5541848"/>
            <a:ext cx="7432207" cy="849427"/>
          </a:xfrm>
          <a:prstGeom prst="wedgeRoundRectCallout">
            <a:avLst>
              <a:gd name="adj1" fmla="val -53539"/>
              <a:gd name="adj2" fmla="val -13636"/>
              <a:gd name="adj3" fmla="val 16667"/>
            </a:avLst>
          </a:prstGeom>
          <a:solidFill>
            <a:srgbClr val="FFFF66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インターネット上でわたしたち佐賀県民は何とよばれている？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2AB92BFF-4D1D-4AEC-AD21-A0F7613F1ADC}"/>
              </a:ext>
            </a:extLst>
          </p:cNvPr>
          <p:cNvGrpSpPr/>
          <p:nvPr/>
        </p:nvGrpSpPr>
        <p:grpSpPr>
          <a:xfrm>
            <a:off x="1119932" y="1379331"/>
            <a:ext cx="2030136" cy="1071337"/>
            <a:chOff x="1761689" y="1904409"/>
            <a:chExt cx="2030136" cy="1071337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8A7C8A1-A75B-4C5F-B3D3-6DADDE4061A9}"/>
                </a:ext>
              </a:extLst>
            </p:cNvPr>
            <p:cNvSpPr txBox="1"/>
            <p:nvPr/>
          </p:nvSpPr>
          <p:spPr>
            <a:xfrm>
              <a:off x="1761689" y="2206305"/>
              <a:ext cx="20301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b="1" dirty="0">
                  <a:solidFill>
                    <a:srgbClr val="FF33CC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「賀人」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04C857D-96E5-48C8-8C95-5F9199BC3F21}"/>
                </a:ext>
              </a:extLst>
            </p:cNvPr>
            <p:cNvSpPr txBox="1"/>
            <p:nvPr/>
          </p:nvSpPr>
          <p:spPr>
            <a:xfrm>
              <a:off x="2214695" y="1904409"/>
              <a:ext cx="1166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FF33CC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が　　じん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6C1C82F-3061-438A-A5B2-C6DA915ABC24}"/>
              </a:ext>
            </a:extLst>
          </p:cNvPr>
          <p:cNvGrpSpPr/>
          <p:nvPr/>
        </p:nvGrpSpPr>
        <p:grpSpPr>
          <a:xfrm>
            <a:off x="398783" y="2692866"/>
            <a:ext cx="6966752" cy="2441196"/>
            <a:chOff x="398783" y="2692866"/>
            <a:chExt cx="6966752" cy="2441196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CF06980-F6C8-4903-A42F-639B10A3257C}"/>
                </a:ext>
              </a:extLst>
            </p:cNvPr>
            <p:cNvSpPr/>
            <p:nvPr/>
          </p:nvSpPr>
          <p:spPr>
            <a:xfrm>
              <a:off x="398783" y="2692866"/>
              <a:ext cx="6966752" cy="244119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07EC435-71A9-4EFF-987C-2A4950C768F7}"/>
                </a:ext>
              </a:extLst>
            </p:cNvPr>
            <p:cNvSpPr txBox="1"/>
            <p:nvPr/>
          </p:nvSpPr>
          <p:spPr>
            <a:xfrm>
              <a:off x="545285" y="2816247"/>
              <a:ext cx="6820250" cy="2076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00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◆ 「賀人」と関わったら、被害にしかあわないよ。」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400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◆ 「賀人」は自分さえよければいいという人間だらけ。」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400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◆ 「賀人」は人でなしが多すぎる。」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400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◆ 「賀人」は死になさい。」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0E16A59-0408-49E3-8B41-3D02CB9A40D7}"/>
              </a:ext>
            </a:extLst>
          </p:cNvPr>
          <p:cNvSpPr txBox="1"/>
          <p:nvPr/>
        </p:nvSpPr>
        <p:spPr>
          <a:xfrm>
            <a:off x="7753350" y="1568824"/>
            <a:ext cx="38933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人を住んでいる場所や出身地で決めつけたり、バカにしたりする差別</a:t>
            </a:r>
          </a:p>
        </p:txBody>
      </p:sp>
      <p:sp>
        <p:nvSpPr>
          <p:cNvPr id="14" name="矢印: 下 13">
            <a:extLst>
              <a:ext uri="{FF2B5EF4-FFF2-40B4-BE49-F238E27FC236}">
                <a16:creationId xmlns:a16="http://schemas.microsoft.com/office/drawing/2014/main" id="{74880C0D-379C-4424-9D31-0A6FF9093876}"/>
              </a:ext>
            </a:extLst>
          </p:cNvPr>
          <p:cNvSpPr/>
          <p:nvPr/>
        </p:nvSpPr>
        <p:spPr>
          <a:xfrm>
            <a:off x="9134475" y="3309942"/>
            <a:ext cx="781050" cy="81915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0B0673C-CCE8-4A1F-AC3D-63214603EB61}"/>
              </a:ext>
            </a:extLst>
          </p:cNvPr>
          <p:cNvSpPr txBox="1"/>
          <p:nvPr/>
        </p:nvSpPr>
        <p:spPr>
          <a:xfrm>
            <a:off x="8428444" y="4300550"/>
            <a:ext cx="2543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部落差別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56321266-1F78-40E5-B0C7-A67F106E5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989" y="5280546"/>
            <a:ext cx="915017" cy="1318245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6D95DB9-F8FF-4A21-BB66-97BF0DF82C86}"/>
              </a:ext>
            </a:extLst>
          </p:cNvPr>
          <p:cNvSpPr txBox="1"/>
          <p:nvPr/>
        </p:nvSpPr>
        <p:spPr>
          <a:xfrm>
            <a:off x="3386859" y="5647282"/>
            <a:ext cx="70737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これって、わたしたち佐賀県民が悪いの？</a:t>
            </a:r>
          </a:p>
        </p:txBody>
      </p:sp>
    </p:spTree>
    <p:extLst>
      <p:ext uri="{BB962C8B-B14F-4D97-AF65-F5344CB8AC3E}">
        <p14:creationId xmlns:p14="http://schemas.microsoft.com/office/powerpoint/2010/main" val="132800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3" grpId="0"/>
      <p:bldP spid="14" grpId="0" animBg="1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画像 2" descr="葉のクローズアップ">
            <a:extLst>
              <a:ext uri="{FF2B5EF4-FFF2-40B4-BE49-F238E27FC236}">
                <a16:creationId xmlns:a16="http://schemas.microsoft.com/office/drawing/2014/main" id="{92DD8C09-8169-4A0F-9F65-C69C261746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フローチャート: 処理 1">
            <a:extLst>
              <a:ext uri="{FF2B5EF4-FFF2-40B4-BE49-F238E27FC236}">
                <a16:creationId xmlns:a16="http://schemas.microsoft.com/office/drawing/2014/main" id="{63932958-71E1-4CEB-B0D4-936531CB8220}"/>
              </a:ext>
            </a:extLst>
          </p:cNvPr>
          <p:cNvSpPr/>
          <p:nvPr/>
        </p:nvSpPr>
        <p:spPr>
          <a:xfrm>
            <a:off x="1000126" y="790574"/>
            <a:ext cx="10391774" cy="5438775"/>
          </a:xfrm>
          <a:prstGeom prst="flowChartProcess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5BE6B252-B6A7-460D-8694-6F857DD91CCB}"/>
              </a:ext>
            </a:extLst>
          </p:cNvPr>
          <p:cNvSpPr/>
          <p:nvPr/>
        </p:nvSpPr>
        <p:spPr>
          <a:xfrm>
            <a:off x="3752850" y="790574"/>
            <a:ext cx="5029200" cy="866774"/>
          </a:xfrm>
          <a:prstGeom prst="flowChartProcess">
            <a:avLst/>
          </a:prstGeom>
          <a:solidFill>
            <a:srgbClr val="455F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2BB1A6FF-EDFD-47D1-B480-5F9E78ECDFB6}"/>
              </a:ext>
            </a:extLst>
          </p:cNvPr>
          <p:cNvSpPr/>
          <p:nvPr/>
        </p:nvSpPr>
        <p:spPr>
          <a:xfrm>
            <a:off x="857250" y="657225"/>
            <a:ext cx="10687050" cy="5686425"/>
          </a:xfrm>
          <a:prstGeom prst="flowChartProcess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3272ED-FAD3-4C61-A764-A362423DC146}"/>
              </a:ext>
            </a:extLst>
          </p:cNvPr>
          <p:cNvSpPr txBox="1"/>
          <p:nvPr/>
        </p:nvSpPr>
        <p:spPr>
          <a:xfrm>
            <a:off x="4171950" y="88651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今日の学習のポイント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EB9C6DC-BBA8-4DA0-B3BE-F308D6F0AD9B}"/>
              </a:ext>
            </a:extLst>
          </p:cNvPr>
          <p:cNvSpPr/>
          <p:nvPr/>
        </p:nvSpPr>
        <p:spPr>
          <a:xfrm>
            <a:off x="38576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37D301B-04DB-4FF7-B7EB-0718DA80B8CC}"/>
              </a:ext>
            </a:extLst>
          </p:cNvPr>
          <p:cNvSpPr/>
          <p:nvPr/>
        </p:nvSpPr>
        <p:spPr>
          <a:xfrm>
            <a:off x="83534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DB39022-AE51-4293-AC4F-1FA24480D21E}"/>
              </a:ext>
            </a:extLst>
          </p:cNvPr>
          <p:cNvGrpSpPr/>
          <p:nvPr/>
        </p:nvGrpSpPr>
        <p:grpSpPr>
          <a:xfrm>
            <a:off x="1424345" y="1976794"/>
            <a:ext cx="890231" cy="880706"/>
            <a:chOff x="1424345" y="1976794"/>
            <a:chExt cx="890231" cy="880706"/>
          </a:xfrm>
        </p:grpSpPr>
        <p:sp>
          <p:nvSpPr>
            <p:cNvPr id="10" name="涙形 9">
              <a:extLst>
                <a:ext uri="{FF2B5EF4-FFF2-40B4-BE49-F238E27FC236}">
                  <a16:creationId xmlns:a16="http://schemas.microsoft.com/office/drawing/2014/main" id="{E216D9A8-D903-4F25-9CFA-63F13CB8588D}"/>
                </a:ext>
              </a:extLst>
            </p:cNvPr>
            <p:cNvSpPr/>
            <p:nvPr/>
          </p:nvSpPr>
          <p:spPr>
            <a:xfrm rot="16200000">
              <a:off x="1429108" y="197203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90C73FB2-41A3-4A57-A268-33635505754D}"/>
                </a:ext>
              </a:extLst>
            </p:cNvPr>
            <p:cNvSpPr txBox="1"/>
            <p:nvPr/>
          </p:nvSpPr>
          <p:spPr>
            <a:xfrm>
              <a:off x="1600561" y="2037870"/>
              <a:ext cx="5048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endParaRPr kumimoji="1" lang="ja-JP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1FAF1BD3-F477-42A0-8019-DB642D42F316}"/>
              </a:ext>
            </a:extLst>
          </p:cNvPr>
          <p:cNvGrpSpPr/>
          <p:nvPr/>
        </p:nvGrpSpPr>
        <p:grpSpPr>
          <a:xfrm>
            <a:off x="1424345" y="3277312"/>
            <a:ext cx="890231" cy="880706"/>
            <a:chOff x="1424345" y="3277312"/>
            <a:chExt cx="890231" cy="880706"/>
          </a:xfrm>
        </p:grpSpPr>
        <p:sp>
          <p:nvSpPr>
            <p:cNvPr id="11" name="涙形 10">
              <a:extLst>
                <a:ext uri="{FF2B5EF4-FFF2-40B4-BE49-F238E27FC236}">
                  <a16:creationId xmlns:a16="http://schemas.microsoft.com/office/drawing/2014/main" id="{2D6EB589-652A-435D-9735-FA208CB290C8}"/>
                </a:ext>
              </a:extLst>
            </p:cNvPr>
            <p:cNvSpPr/>
            <p:nvPr/>
          </p:nvSpPr>
          <p:spPr>
            <a:xfrm rot="16200000">
              <a:off x="1429108" y="3272549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191823A-3A0E-4FD8-9A59-B5C620A811E7}"/>
                </a:ext>
              </a:extLst>
            </p:cNvPr>
            <p:cNvSpPr txBox="1"/>
            <p:nvPr/>
          </p:nvSpPr>
          <p:spPr>
            <a:xfrm>
              <a:off x="1617048" y="3341416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endParaRPr kumimoji="1" lang="ja-JP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050E803F-5F29-4397-BE9D-2B2604944054}"/>
              </a:ext>
            </a:extLst>
          </p:cNvPr>
          <p:cNvGrpSpPr/>
          <p:nvPr/>
        </p:nvGrpSpPr>
        <p:grpSpPr>
          <a:xfrm>
            <a:off x="1445955" y="4587354"/>
            <a:ext cx="890231" cy="880706"/>
            <a:chOff x="1445955" y="4587354"/>
            <a:chExt cx="890231" cy="880706"/>
          </a:xfrm>
        </p:grpSpPr>
        <p:sp>
          <p:nvSpPr>
            <p:cNvPr id="12" name="涙形 11">
              <a:extLst>
                <a:ext uri="{FF2B5EF4-FFF2-40B4-BE49-F238E27FC236}">
                  <a16:creationId xmlns:a16="http://schemas.microsoft.com/office/drawing/2014/main" id="{10416A00-0370-4726-B2A0-26BC39D93455}"/>
                </a:ext>
              </a:extLst>
            </p:cNvPr>
            <p:cNvSpPr/>
            <p:nvPr/>
          </p:nvSpPr>
          <p:spPr>
            <a:xfrm rot="16200000">
              <a:off x="1450718" y="458259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6D1D7FD-CFF8-457B-9699-2A702EACDB36}"/>
                </a:ext>
              </a:extLst>
            </p:cNvPr>
            <p:cNvSpPr txBox="1"/>
            <p:nvPr/>
          </p:nvSpPr>
          <p:spPr>
            <a:xfrm>
              <a:off x="1617048" y="4643103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6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endParaRPr kumimoji="1" lang="ja-JP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B1097C3-E0BE-4E3E-B56A-03474F5767F8}"/>
              </a:ext>
            </a:extLst>
          </p:cNvPr>
          <p:cNvSpPr txBox="1"/>
          <p:nvPr/>
        </p:nvSpPr>
        <p:spPr>
          <a:xfrm>
            <a:off x="2619375" y="2068647"/>
            <a:ext cx="825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差別は、（　　　　　　）がいるから起こる！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F57E20D-3425-441C-8481-117BA31949DB}"/>
              </a:ext>
            </a:extLst>
          </p:cNvPr>
          <p:cNvSpPr txBox="1"/>
          <p:nvPr/>
        </p:nvSpPr>
        <p:spPr>
          <a:xfrm>
            <a:off x="4655890" y="2037870"/>
            <a:ext cx="14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する人</a:t>
            </a:r>
          </a:p>
        </p:txBody>
      </p:sp>
    </p:spTree>
    <p:extLst>
      <p:ext uri="{BB962C8B-B14F-4D97-AF65-F5344CB8AC3E}">
        <p14:creationId xmlns:p14="http://schemas.microsoft.com/office/powerpoint/2010/main" val="175334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8107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江戸時代の人々の姿と、投げつけられた差別語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910C33-8A82-46E2-B2DF-496668F673AB}"/>
              </a:ext>
            </a:extLst>
          </p:cNvPr>
          <p:cNvSpPr txBox="1"/>
          <p:nvPr/>
        </p:nvSpPr>
        <p:spPr>
          <a:xfrm>
            <a:off x="754383" y="1508352"/>
            <a:ext cx="1991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44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賀人</a:t>
            </a:r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B00A88B-F321-4FCB-A3D8-05280725BB62}"/>
              </a:ext>
            </a:extLst>
          </p:cNvPr>
          <p:cNvSpPr txBox="1"/>
          <p:nvPr/>
        </p:nvSpPr>
        <p:spPr>
          <a:xfrm>
            <a:off x="2672080" y="1631463"/>
            <a:ext cx="951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＝わたしたち佐賀県民を差別するためにつくりだされた「</a:t>
            </a:r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差別語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442D345-7E71-4A38-99FD-825DF9157E2E}"/>
              </a:ext>
            </a:extLst>
          </p:cNvPr>
          <p:cNvSpPr txBox="1"/>
          <p:nvPr/>
        </p:nvSpPr>
        <p:spPr>
          <a:xfrm>
            <a:off x="3352800" y="2258236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800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「死ね」や「消えろ」なども「</a:t>
            </a:r>
            <a:r>
              <a:rPr kumimoji="1" lang="ja-JP" altLang="en-US" sz="28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差別語</a:t>
            </a:r>
            <a:r>
              <a:rPr kumimoji="1" lang="ja-JP" altLang="en-US" sz="2800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846E8D72-8733-4A41-A831-541B26053D2F}"/>
              </a:ext>
            </a:extLst>
          </p:cNvPr>
          <p:cNvGrpSpPr/>
          <p:nvPr/>
        </p:nvGrpSpPr>
        <p:grpSpPr>
          <a:xfrm>
            <a:off x="828288" y="3038853"/>
            <a:ext cx="5750560" cy="690880"/>
            <a:chOff x="1188720" y="3251200"/>
            <a:chExt cx="5750560" cy="690880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5E286E91-C60D-4F0D-AEAA-8A5D8E6EFBA6}"/>
                </a:ext>
              </a:extLst>
            </p:cNvPr>
            <p:cNvSpPr/>
            <p:nvPr/>
          </p:nvSpPr>
          <p:spPr>
            <a:xfrm>
              <a:off x="1188720" y="3251200"/>
              <a:ext cx="5486400" cy="690880"/>
            </a:xfrm>
            <a:prstGeom prst="rect">
              <a:avLst/>
            </a:prstGeom>
            <a:solidFill>
              <a:srgbClr val="455F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03D85D4-15C1-4C89-9B12-4E10F10BE577}"/>
                </a:ext>
              </a:extLst>
            </p:cNvPr>
            <p:cNvSpPr txBox="1"/>
            <p:nvPr/>
          </p:nvSpPr>
          <p:spPr>
            <a:xfrm>
              <a:off x="1304925" y="3322320"/>
              <a:ext cx="56343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江戸時代につくりだされた「</a:t>
              </a:r>
              <a:r>
                <a:rPr kumimoji="1" lang="ja-JP" altLang="en-US" sz="2800" b="1" dirty="0">
                  <a:solidFill>
                    <a:srgbClr val="FFAFEA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差別語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」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E51B18-EEB3-4044-AB4E-8B7C639E5812}"/>
              </a:ext>
            </a:extLst>
          </p:cNvPr>
          <p:cNvSpPr txBox="1"/>
          <p:nvPr/>
        </p:nvSpPr>
        <p:spPr>
          <a:xfrm>
            <a:off x="1045871" y="5045754"/>
            <a:ext cx="2398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武士身分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21890B7-075F-45A1-9988-6F7CEE24FB3E}"/>
              </a:ext>
            </a:extLst>
          </p:cNvPr>
          <p:cNvSpPr txBox="1"/>
          <p:nvPr/>
        </p:nvSpPr>
        <p:spPr>
          <a:xfrm>
            <a:off x="1052470" y="3881202"/>
            <a:ext cx="5910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百姓身分（村に住む人々）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9C89EE2-88F7-4420-B716-29900EE94E47}"/>
              </a:ext>
            </a:extLst>
          </p:cNvPr>
          <p:cNvSpPr txBox="1"/>
          <p:nvPr/>
        </p:nvSpPr>
        <p:spPr>
          <a:xfrm>
            <a:off x="1045871" y="4471329"/>
            <a:ext cx="501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町人身分（町に住む人々）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B06AC28-DB9A-4A33-91F0-315F060B7955}"/>
              </a:ext>
            </a:extLst>
          </p:cNvPr>
          <p:cNvSpPr txBox="1"/>
          <p:nvPr/>
        </p:nvSpPr>
        <p:spPr>
          <a:xfrm>
            <a:off x="3342021" y="5061456"/>
            <a:ext cx="2233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公家身分　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A6FC017-3A8C-40FE-B7DB-48FE6A1734C9}"/>
              </a:ext>
            </a:extLst>
          </p:cNvPr>
          <p:cNvSpPr txBox="1"/>
          <p:nvPr/>
        </p:nvSpPr>
        <p:spPr>
          <a:xfrm>
            <a:off x="1045871" y="5620707"/>
            <a:ext cx="2853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僧・神官身分　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50D2288-C5F7-4831-B3E6-A0D604E77402}"/>
              </a:ext>
            </a:extLst>
          </p:cNvPr>
          <p:cNvSpPr txBox="1"/>
          <p:nvPr/>
        </p:nvSpPr>
        <p:spPr>
          <a:xfrm>
            <a:off x="6430893" y="3633193"/>
            <a:ext cx="479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◆ 「別の身分」とされた人々　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A7099EC7-55E3-4589-BF1F-5AF73B257E17}"/>
              </a:ext>
            </a:extLst>
          </p:cNvPr>
          <p:cNvGrpSpPr/>
          <p:nvPr/>
        </p:nvGrpSpPr>
        <p:grpSpPr>
          <a:xfrm>
            <a:off x="6484331" y="4334161"/>
            <a:ext cx="2077279" cy="942926"/>
            <a:chOff x="6867939" y="4472791"/>
            <a:chExt cx="2077279" cy="942926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978A501C-AB08-4F76-9793-185A536E69A9}"/>
                </a:ext>
              </a:extLst>
            </p:cNvPr>
            <p:cNvSpPr txBox="1"/>
            <p:nvPr/>
          </p:nvSpPr>
          <p:spPr>
            <a:xfrm>
              <a:off x="6867939" y="4769386"/>
              <a:ext cx="20772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非人身分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00941634-41C3-4FFE-AD74-56729C16F012}"/>
                </a:ext>
              </a:extLst>
            </p:cNvPr>
            <p:cNvSpPr txBox="1"/>
            <p:nvPr/>
          </p:nvSpPr>
          <p:spPr>
            <a:xfrm>
              <a:off x="6930113" y="4472791"/>
              <a:ext cx="10038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ひ に ん </a:t>
              </a: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2610CEF4-BC20-49E2-A9B0-33DE31C468C9}"/>
              </a:ext>
            </a:extLst>
          </p:cNvPr>
          <p:cNvGrpSpPr/>
          <p:nvPr/>
        </p:nvGrpSpPr>
        <p:grpSpPr>
          <a:xfrm>
            <a:off x="6504209" y="5508177"/>
            <a:ext cx="2233406" cy="939907"/>
            <a:chOff x="6867939" y="5450762"/>
            <a:chExt cx="2233406" cy="939907"/>
          </a:xfrm>
        </p:grpSpPr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74F8020B-852E-45E3-9582-3EB9CDD022EF}"/>
                </a:ext>
              </a:extLst>
            </p:cNvPr>
            <p:cNvSpPr txBox="1"/>
            <p:nvPr/>
          </p:nvSpPr>
          <p:spPr>
            <a:xfrm>
              <a:off x="6867939" y="5744338"/>
              <a:ext cx="22334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穢多身分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5A893405-568C-4402-9140-1AC0E8D13C88}"/>
                </a:ext>
              </a:extLst>
            </p:cNvPr>
            <p:cNvSpPr txBox="1"/>
            <p:nvPr/>
          </p:nvSpPr>
          <p:spPr>
            <a:xfrm>
              <a:off x="7080177" y="5450762"/>
              <a:ext cx="10038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え た 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C6C89C2-7170-49CA-A430-741EE801A7EB}"/>
              </a:ext>
            </a:extLst>
          </p:cNvPr>
          <p:cNvGrpSpPr/>
          <p:nvPr/>
        </p:nvGrpSpPr>
        <p:grpSpPr>
          <a:xfrm>
            <a:off x="8839200" y="4337785"/>
            <a:ext cx="2865368" cy="1297138"/>
            <a:chOff x="9101345" y="4598504"/>
            <a:chExt cx="2865368" cy="1297138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AB47182-F44F-4FB9-890F-1D3F919F7D6A}"/>
                </a:ext>
              </a:extLst>
            </p:cNvPr>
            <p:cNvSpPr/>
            <p:nvPr/>
          </p:nvSpPr>
          <p:spPr>
            <a:xfrm>
              <a:off x="9101345" y="4598504"/>
              <a:ext cx="2865368" cy="1297138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B93648AE-E1A3-4F5C-B208-135CDFC3CC51}"/>
                </a:ext>
              </a:extLst>
            </p:cNvPr>
            <p:cNvSpPr txBox="1"/>
            <p:nvPr/>
          </p:nvSpPr>
          <p:spPr>
            <a:xfrm>
              <a:off x="9147517" y="4652515"/>
              <a:ext cx="27269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accent6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当時の社会に欠かせない仕事や役割をしていた。</a:t>
              </a: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EF56E9F-5804-452E-8BCA-7E77F936B6E0}"/>
              </a:ext>
            </a:extLst>
          </p:cNvPr>
          <p:cNvSpPr txBox="1"/>
          <p:nvPr/>
        </p:nvSpPr>
        <p:spPr>
          <a:xfrm>
            <a:off x="8717737" y="5863308"/>
            <a:ext cx="3160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これらも「</a:t>
            </a:r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差別語</a:t>
            </a:r>
            <a:r>
              <a:rPr kumimoji="1"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F0AD5A86-6D70-437C-A792-AAC4F632AA6E}"/>
              </a:ext>
            </a:extLst>
          </p:cNvPr>
          <p:cNvGrpSpPr/>
          <p:nvPr/>
        </p:nvGrpSpPr>
        <p:grpSpPr>
          <a:xfrm>
            <a:off x="8811772" y="2609750"/>
            <a:ext cx="2972297" cy="1039344"/>
            <a:chOff x="9079568" y="2365464"/>
            <a:chExt cx="2972297" cy="1039344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E09C2824-E668-46F5-ACAE-3A37769E9E08}"/>
                </a:ext>
              </a:extLst>
            </p:cNvPr>
            <p:cNvSpPr/>
            <p:nvPr/>
          </p:nvSpPr>
          <p:spPr>
            <a:xfrm>
              <a:off x="9079568" y="2365464"/>
              <a:ext cx="2972297" cy="103934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E40E88BB-27BE-4C70-9A43-6EEDBA1BD7CA}"/>
                </a:ext>
              </a:extLst>
            </p:cNvPr>
            <p:cNvSpPr txBox="1"/>
            <p:nvPr/>
          </p:nvSpPr>
          <p:spPr>
            <a:xfrm>
              <a:off x="9253330" y="2538348"/>
              <a:ext cx="26247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★自分に対してそう</a:t>
              </a:r>
              <a:endPara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 呼ぶことはなかった。</a:t>
              </a:r>
            </a:p>
          </p:txBody>
        </p:sp>
      </p:grpSp>
      <p:pic>
        <p:nvPicPr>
          <p:cNvPr id="36" name="図 35">
            <a:extLst>
              <a:ext uri="{FF2B5EF4-FFF2-40B4-BE49-F238E27FC236}">
                <a16:creationId xmlns:a16="http://schemas.microsoft.com/office/drawing/2014/main" id="{32152BDA-781F-4055-A2B6-D2BC28866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8803" y="2287443"/>
            <a:ext cx="558067" cy="80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02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FE584C4B-EEF5-438F-BE80-BD9A50A59DA8}"/>
              </a:ext>
            </a:extLst>
          </p:cNvPr>
          <p:cNvGrpSpPr/>
          <p:nvPr/>
        </p:nvGrpSpPr>
        <p:grpSpPr>
          <a:xfrm>
            <a:off x="334360" y="2555274"/>
            <a:ext cx="6419693" cy="3902676"/>
            <a:chOff x="334360" y="2555274"/>
            <a:chExt cx="6419693" cy="3902676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1A741BC6-92B1-4CE4-B3E2-0CE08D7F522B}"/>
                </a:ext>
              </a:extLst>
            </p:cNvPr>
            <p:cNvSpPr/>
            <p:nvPr/>
          </p:nvSpPr>
          <p:spPr>
            <a:xfrm>
              <a:off x="1052470" y="3238500"/>
              <a:ext cx="5701583" cy="321945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ED430F06-3081-4F26-8998-4C25C656F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4360" y="2555274"/>
              <a:ext cx="1120237" cy="1646063"/>
            </a:xfrm>
            <a:prstGeom prst="rect">
              <a:avLst/>
            </a:prstGeom>
          </p:spPr>
        </p:pic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5926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差別語をつかった現代の差別事件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92654D8-3F60-4739-8307-7D74341CCF61}"/>
              </a:ext>
            </a:extLst>
          </p:cNvPr>
          <p:cNvSpPr txBox="1"/>
          <p:nvPr/>
        </p:nvSpPr>
        <p:spPr>
          <a:xfrm>
            <a:off x="1472357" y="1414269"/>
            <a:ext cx="2273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東京都に住む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ある３０代の人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3062359-E971-4714-9E1F-272E28982452}"/>
              </a:ext>
            </a:extLst>
          </p:cNvPr>
          <p:cNvSpPr txBox="1"/>
          <p:nvPr/>
        </p:nvSpPr>
        <p:spPr>
          <a:xfrm>
            <a:off x="4748168" y="1414270"/>
            <a:ext cx="6182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江戸時代につくられた「差別語」を手紙に書いて、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全国の人に送りつける。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CFD0E6CD-2D75-4049-A509-E36F2524AD6A}"/>
              </a:ext>
            </a:extLst>
          </p:cNvPr>
          <p:cNvSpPr/>
          <p:nvPr/>
        </p:nvSpPr>
        <p:spPr>
          <a:xfrm>
            <a:off x="3900881" y="1636820"/>
            <a:ext cx="629174" cy="385894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D974F253-7EC9-42D3-814E-0B1B774972D9}"/>
              </a:ext>
            </a:extLst>
          </p:cNvPr>
          <p:cNvGrpSpPr/>
          <p:nvPr/>
        </p:nvGrpSpPr>
        <p:grpSpPr>
          <a:xfrm>
            <a:off x="6963559" y="2399910"/>
            <a:ext cx="5179196" cy="1679034"/>
            <a:chOff x="6981825" y="2245266"/>
            <a:chExt cx="5179196" cy="1679034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6D09A797-5F2E-4930-B6A3-C5FCAEDE3032}"/>
                </a:ext>
              </a:extLst>
            </p:cNvPr>
            <p:cNvSpPr/>
            <p:nvPr/>
          </p:nvSpPr>
          <p:spPr>
            <a:xfrm>
              <a:off x="6981825" y="2245266"/>
              <a:ext cx="4951424" cy="1679034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48F923B-DC6E-4D58-A9B5-A5115C3A3A65}"/>
                </a:ext>
              </a:extLst>
            </p:cNvPr>
            <p:cNvSpPr txBox="1"/>
            <p:nvPr/>
          </p:nvSpPr>
          <p:spPr>
            <a:xfrm>
              <a:off x="7115611" y="2330811"/>
              <a:ext cx="35004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逮捕。２年間の懲役。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36CAE57-4483-4CD7-8142-5F2C134BC25D}"/>
                </a:ext>
              </a:extLst>
            </p:cNvPr>
            <p:cNvSpPr txBox="1"/>
            <p:nvPr/>
          </p:nvSpPr>
          <p:spPr>
            <a:xfrm>
              <a:off x="7598546" y="2854031"/>
              <a:ext cx="38667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rgbClr val="FF33CC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■</a:t>
              </a:r>
              <a:r>
                <a:rPr kumimoji="1" lang="ja-JP" altLang="en-US" sz="2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脅迫罪</a:t>
              </a: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（刑法第</a:t>
              </a:r>
              <a:r>
                <a:rPr kumimoji="1" lang="en-US" altLang="ja-JP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222</a:t>
              </a: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条）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77137AD2-B5DB-4DDA-B0A0-6F56EE4131AE}"/>
                </a:ext>
              </a:extLst>
            </p:cNvPr>
            <p:cNvSpPr txBox="1"/>
            <p:nvPr/>
          </p:nvSpPr>
          <p:spPr>
            <a:xfrm>
              <a:off x="7598546" y="3315696"/>
              <a:ext cx="45624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rgbClr val="FF33CC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■</a:t>
              </a:r>
              <a:r>
                <a:rPr kumimoji="1" lang="ja-JP" altLang="en-US" sz="2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名誉毀損罪</a:t>
              </a: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（刑法第</a:t>
              </a:r>
              <a:r>
                <a:rPr kumimoji="1" lang="en-US" altLang="ja-JP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230</a:t>
              </a: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条）</a:t>
              </a: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0151D13-2BF2-412C-B77F-ADC42A7CDF3F}"/>
              </a:ext>
            </a:extLst>
          </p:cNvPr>
          <p:cNvSpPr txBox="1"/>
          <p:nvPr/>
        </p:nvSpPr>
        <p:spPr>
          <a:xfrm>
            <a:off x="1362468" y="3546528"/>
            <a:ext cx="5076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差別について十分な知識がないまま、　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差別的な本を読んで、それを信じて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しまった。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25B24D0-50E8-46E3-BE2F-B9E0DDB33C47}"/>
              </a:ext>
            </a:extLst>
          </p:cNvPr>
          <p:cNvSpPr txBox="1"/>
          <p:nvPr/>
        </p:nvSpPr>
        <p:spPr>
          <a:xfrm>
            <a:off x="1362467" y="4915079"/>
            <a:ext cx="5076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5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大学を卒業してから、なかなか就職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できなくて、自分のストレスを解消し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ようと思ってやった。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4088D19-E717-4CB9-A98C-2432B77FFA66}"/>
              </a:ext>
            </a:extLst>
          </p:cNvPr>
          <p:cNvSpPr txBox="1"/>
          <p:nvPr/>
        </p:nvSpPr>
        <p:spPr>
          <a:xfrm>
            <a:off x="7231310" y="4586181"/>
            <a:ext cx="4465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549E3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ja-JP" altLang="en-US" sz="2800" b="1" dirty="0">
                <a:solidFill>
                  <a:srgbClr val="549E3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「知らなかった」で済んだ？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AE67672-C6B0-4A48-92B2-B2A31039005F}"/>
              </a:ext>
            </a:extLst>
          </p:cNvPr>
          <p:cNvSpPr txBox="1"/>
          <p:nvPr/>
        </p:nvSpPr>
        <p:spPr>
          <a:xfrm>
            <a:off x="7472163" y="5264044"/>
            <a:ext cx="4161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549E3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 </a:t>
            </a:r>
            <a:r>
              <a:rPr kumimoji="1" lang="ja-JP" altLang="en-US" sz="2800" b="1" dirty="0">
                <a:solidFill>
                  <a:srgbClr val="549E3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ストレスは解消された？</a:t>
            </a:r>
          </a:p>
        </p:txBody>
      </p:sp>
    </p:spTree>
    <p:extLst>
      <p:ext uri="{BB962C8B-B14F-4D97-AF65-F5344CB8AC3E}">
        <p14:creationId xmlns:p14="http://schemas.microsoft.com/office/powerpoint/2010/main" val="263169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5" grpId="0"/>
      <p:bldP spid="16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画像 2" descr="葉のクローズアップ">
            <a:extLst>
              <a:ext uri="{FF2B5EF4-FFF2-40B4-BE49-F238E27FC236}">
                <a16:creationId xmlns:a16="http://schemas.microsoft.com/office/drawing/2014/main" id="{92DD8C09-8169-4A0F-9F65-C69C261746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フローチャート: 処理 1">
            <a:extLst>
              <a:ext uri="{FF2B5EF4-FFF2-40B4-BE49-F238E27FC236}">
                <a16:creationId xmlns:a16="http://schemas.microsoft.com/office/drawing/2014/main" id="{63932958-71E1-4CEB-B0D4-936531CB8220}"/>
              </a:ext>
            </a:extLst>
          </p:cNvPr>
          <p:cNvSpPr/>
          <p:nvPr/>
        </p:nvSpPr>
        <p:spPr>
          <a:xfrm>
            <a:off x="1000126" y="790574"/>
            <a:ext cx="10391774" cy="5438775"/>
          </a:xfrm>
          <a:prstGeom prst="flowChartProcess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5BE6B252-B6A7-460D-8694-6F857DD91CCB}"/>
              </a:ext>
            </a:extLst>
          </p:cNvPr>
          <p:cNvSpPr/>
          <p:nvPr/>
        </p:nvSpPr>
        <p:spPr>
          <a:xfrm>
            <a:off x="3752850" y="790574"/>
            <a:ext cx="5029200" cy="866774"/>
          </a:xfrm>
          <a:prstGeom prst="flowChartProcess">
            <a:avLst/>
          </a:prstGeom>
          <a:solidFill>
            <a:srgbClr val="455F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フローチャート: 処理 5">
            <a:extLst>
              <a:ext uri="{FF2B5EF4-FFF2-40B4-BE49-F238E27FC236}">
                <a16:creationId xmlns:a16="http://schemas.microsoft.com/office/drawing/2014/main" id="{2BB1A6FF-EDFD-47D1-B480-5F9E78ECDFB6}"/>
              </a:ext>
            </a:extLst>
          </p:cNvPr>
          <p:cNvSpPr/>
          <p:nvPr/>
        </p:nvSpPr>
        <p:spPr>
          <a:xfrm>
            <a:off x="857250" y="657225"/>
            <a:ext cx="10687050" cy="5686425"/>
          </a:xfrm>
          <a:prstGeom prst="flowChartProcess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3272ED-FAD3-4C61-A764-A362423DC146}"/>
              </a:ext>
            </a:extLst>
          </p:cNvPr>
          <p:cNvSpPr txBox="1"/>
          <p:nvPr/>
        </p:nvSpPr>
        <p:spPr>
          <a:xfrm>
            <a:off x="4171950" y="88651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今日の学習のポイント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EB9C6DC-BBA8-4DA0-B3BE-F308D6F0AD9B}"/>
              </a:ext>
            </a:extLst>
          </p:cNvPr>
          <p:cNvSpPr/>
          <p:nvPr/>
        </p:nvSpPr>
        <p:spPr>
          <a:xfrm>
            <a:off x="38576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937D301B-04DB-4FF7-B7EB-0718DA80B8CC}"/>
              </a:ext>
            </a:extLst>
          </p:cNvPr>
          <p:cNvSpPr/>
          <p:nvPr/>
        </p:nvSpPr>
        <p:spPr>
          <a:xfrm>
            <a:off x="8353425" y="1085850"/>
            <a:ext cx="247650" cy="247650"/>
          </a:xfrm>
          <a:prstGeom prst="roundRect">
            <a:avLst/>
          </a:prstGeom>
          <a:solidFill>
            <a:srgbClr val="549E39"/>
          </a:solidFill>
          <a:ln>
            <a:solidFill>
              <a:srgbClr val="549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9DB39022-AE51-4293-AC4F-1FA24480D21E}"/>
              </a:ext>
            </a:extLst>
          </p:cNvPr>
          <p:cNvGrpSpPr/>
          <p:nvPr/>
        </p:nvGrpSpPr>
        <p:grpSpPr>
          <a:xfrm>
            <a:off x="1424345" y="1976794"/>
            <a:ext cx="890231" cy="880706"/>
            <a:chOff x="1424345" y="1976794"/>
            <a:chExt cx="890231" cy="880706"/>
          </a:xfrm>
        </p:grpSpPr>
        <p:sp>
          <p:nvSpPr>
            <p:cNvPr id="10" name="涙形 9">
              <a:extLst>
                <a:ext uri="{FF2B5EF4-FFF2-40B4-BE49-F238E27FC236}">
                  <a16:creationId xmlns:a16="http://schemas.microsoft.com/office/drawing/2014/main" id="{E216D9A8-D903-4F25-9CFA-63F13CB8588D}"/>
                </a:ext>
              </a:extLst>
            </p:cNvPr>
            <p:cNvSpPr/>
            <p:nvPr/>
          </p:nvSpPr>
          <p:spPr>
            <a:xfrm rot="16200000">
              <a:off x="1429108" y="197203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90C73FB2-41A3-4A57-A268-33635505754D}"/>
                </a:ext>
              </a:extLst>
            </p:cNvPr>
            <p:cNvSpPr txBox="1"/>
            <p:nvPr/>
          </p:nvSpPr>
          <p:spPr>
            <a:xfrm>
              <a:off x="1600561" y="2037870"/>
              <a:ext cx="5048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1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1FAF1BD3-F477-42A0-8019-DB642D42F316}"/>
              </a:ext>
            </a:extLst>
          </p:cNvPr>
          <p:cNvGrpSpPr/>
          <p:nvPr/>
        </p:nvGrpSpPr>
        <p:grpSpPr>
          <a:xfrm>
            <a:off x="1424345" y="3277312"/>
            <a:ext cx="890231" cy="880706"/>
            <a:chOff x="1424345" y="3277312"/>
            <a:chExt cx="890231" cy="880706"/>
          </a:xfrm>
        </p:grpSpPr>
        <p:sp>
          <p:nvSpPr>
            <p:cNvPr id="11" name="涙形 10">
              <a:extLst>
                <a:ext uri="{FF2B5EF4-FFF2-40B4-BE49-F238E27FC236}">
                  <a16:creationId xmlns:a16="http://schemas.microsoft.com/office/drawing/2014/main" id="{2D6EB589-652A-435D-9735-FA208CB290C8}"/>
                </a:ext>
              </a:extLst>
            </p:cNvPr>
            <p:cNvSpPr/>
            <p:nvPr/>
          </p:nvSpPr>
          <p:spPr>
            <a:xfrm rot="16200000">
              <a:off x="1429108" y="3272549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E191823A-3A0E-4FD8-9A59-B5C620A811E7}"/>
                </a:ext>
              </a:extLst>
            </p:cNvPr>
            <p:cNvSpPr txBox="1"/>
            <p:nvPr/>
          </p:nvSpPr>
          <p:spPr>
            <a:xfrm>
              <a:off x="1617048" y="3341416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2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050E803F-5F29-4397-BE9D-2B2604944054}"/>
              </a:ext>
            </a:extLst>
          </p:cNvPr>
          <p:cNvGrpSpPr/>
          <p:nvPr/>
        </p:nvGrpSpPr>
        <p:grpSpPr>
          <a:xfrm>
            <a:off x="1445955" y="4587354"/>
            <a:ext cx="890231" cy="880706"/>
            <a:chOff x="1445955" y="4587354"/>
            <a:chExt cx="890231" cy="880706"/>
          </a:xfrm>
        </p:grpSpPr>
        <p:sp>
          <p:nvSpPr>
            <p:cNvPr id="12" name="涙形 11">
              <a:extLst>
                <a:ext uri="{FF2B5EF4-FFF2-40B4-BE49-F238E27FC236}">
                  <a16:creationId xmlns:a16="http://schemas.microsoft.com/office/drawing/2014/main" id="{10416A00-0370-4726-B2A0-26BC39D93455}"/>
                </a:ext>
              </a:extLst>
            </p:cNvPr>
            <p:cNvSpPr/>
            <p:nvPr/>
          </p:nvSpPr>
          <p:spPr>
            <a:xfrm rot="16200000">
              <a:off x="1450718" y="4582591"/>
              <a:ext cx="880706" cy="890231"/>
            </a:xfrm>
            <a:prstGeom prst="teardrop">
              <a:avLst/>
            </a:prstGeom>
            <a:solidFill>
              <a:srgbClr val="549E39"/>
            </a:solidFill>
            <a:ln w="25400">
              <a:noFill/>
            </a:ln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6D1D7FD-CFF8-457B-9699-2A702EACDB36}"/>
                </a:ext>
              </a:extLst>
            </p:cNvPr>
            <p:cNvSpPr txBox="1"/>
            <p:nvPr/>
          </p:nvSpPr>
          <p:spPr>
            <a:xfrm>
              <a:off x="1617048" y="4643103"/>
              <a:ext cx="4883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3</a:t>
              </a:r>
              <a:endPara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B1097C3-E0BE-4E3E-B56A-03474F5767F8}"/>
              </a:ext>
            </a:extLst>
          </p:cNvPr>
          <p:cNvSpPr txBox="1"/>
          <p:nvPr/>
        </p:nvSpPr>
        <p:spPr>
          <a:xfrm>
            <a:off x="2619375" y="2068647"/>
            <a:ext cx="825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差別は、（　　　　　　）がいるから起こる！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C1F9D4F-AA1F-4D65-A555-766D853BEE9E}"/>
              </a:ext>
            </a:extLst>
          </p:cNvPr>
          <p:cNvSpPr txBox="1"/>
          <p:nvPr/>
        </p:nvSpPr>
        <p:spPr>
          <a:xfrm>
            <a:off x="2619375" y="3332930"/>
            <a:ext cx="825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差別は、誰も幸せに（　　　　　　）！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F57E20D-3425-441C-8481-117BA31949DB}"/>
              </a:ext>
            </a:extLst>
          </p:cNvPr>
          <p:cNvSpPr txBox="1"/>
          <p:nvPr/>
        </p:nvSpPr>
        <p:spPr>
          <a:xfrm>
            <a:off x="4655890" y="2037870"/>
            <a:ext cx="14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する人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AAC11DC-D782-443D-9E92-A0E5AFAFCE1F}"/>
              </a:ext>
            </a:extLst>
          </p:cNvPr>
          <p:cNvSpPr txBox="1"/>
          <p:nvPr/>
        </p:nvSpPr>
        <p:spPr>
          <a:xfrm>
            <a:off x="6519644" y="3303370"/>
            <a:ext cx="144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しない</a:t>
            </a:r>
          </a:p>
        </p:txBody>
      </p:sp>
    </p:spTree>
    <p:extLst>
      <p:ext uri="{BB962C8B-B14F-4D97-AF65-F5344CB8AC3E}">
        <p14:creationId xmlns:p14="http://schemas.microsoft.com/office/powerpoint/2010/main" val="277545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差別語を学ぶ意味とは？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E96A890-E704-4B1B-AE45-AAEF43769A23}"/>
              </a:ext>
            </a:extLst>
          </p:cNvPr>
          <p:cNvGrpSpPr/>
          <p:nvPr/>
        </p:nvGrpSpPr>
        <p:grpSpPr>
          <a:xfrm>
            <a:off x="616679" y="1570779"/>
            <a:ext cx="5750560" cy="690880"/>
            <a:chOff x="1188720" y="3251200"/>
            <a:chExt cx="5750560" cy="690880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28F6B74-8884-4C58-926A-B0C40358E6E6}"/>
                </a:ext>
              </a:extLst>
            </p:cNvPr>
            <p:cNvSpPr/>
            <p:nvPr/>
          </p:nvSpPr>
          <p:spPr>
            <a:xfrm>
              <a:off x="1188720" y="3251200"/>
              <a:ext cx="5486400" cy="690880"/>
            </a:xfrm>
            <a:prstGeom prst="rect">
              <a:avLst/>
            </a:prstGeom>
            <a:solidFill>
              <a:srgbClr val="455F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E0C64C4-0E63-466C-B2AE-689AF11EFD70}"/>
                </a:ext>
              </a:extLst>
            </p:cNvPr>
            <p:cNvSpPr txBox="1"/>
            <p:nvPr/>
          </p:nvSpPr>
          <p:spPr>
            <a:xfrm>
              <a:off x="1304925" y="3322320"/>
              <a:ext cx="56343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江戸時代につくりだされた「</a:t>
              </a:r>
              <a:r>
                <a:rPr kumimoji="1" lang="ja-JP" altLang="en-US" sz="2800" b="1" dirty="0">
                  <a:solidFill>
                    <a:srgbClr val="FFAFEA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差別語</a:t>
              </a:r>
              <a:r>
                <a:rPr kumimoji="1"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」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7F730D3-E245-4181-A949-0A38A6390EF2}"/>
              </a:ext>
            </a:extLst>
          </p:cNvPr>
          <p:cNvSpPr txBox="1"/>
          <p:nvPr/>
        </p:nvSpPr>
        <p:spPr>
          <a:xfrm>
            <a:off x="6332200" y="1569161"/>
            <a:ext cx="5370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＝ 現代社会において、誰かに対して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使えば、最悪の場合、逮捕されて</a:t>
            </a:r>
            <a:endParaRPr kumimoji="1"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しまうような言葉。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75BF2A0-06E1-459D-AA9A-98F5FC27F7B3}"/>
              </a:ext>
            </a:extLst>
          </p:cNvPr>
          <p:cNvGrpSpPr/>
          <p:nvPr/>
        </p:nvGrpSpPr>
        <p:grpSpPr>
          <a:xfrm>
            <a:off x="834574" y="3284835"/>
            <a:ext cx="10868067" cy="3238828"/>
            <a:chOff x="834574" y="3284835"/>
            <a:chExt cx="10868067" cy="3238828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1AC6B19C-815C-410A-9CDD-EFA6DCEEEA85}"/>
                </a:ext>
              </a:extLst>
            </p:cNvPr>
            <p:cNvSpPr/>
            <p:nvPr/>
          </p:nvSpPr>
          <p:spPr>
            <a:xfrm>
              <a:off x="1304925" y="3570527"/>
              <a:ext cx="9926884" cy="2773123"/>
            </a:xfrm>
            <a:prstGeom prst="rect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D5DF6DD1-1997-4CF2-87D0-BF6B2B735536}"/>
                </a:ext>
              </a:extLst>
            </p:cNvPr>
            <p:cNvSpPr/>
            <p:nvPr/>
          </p:nvSpPr>
          <p:spPr>
            <a:xfrm>
              <a:off x="834574" y="3284835"/>
              <a:ext cx="2588134" cy="571385"/>
            </a:xfrm>
            <a:prstGeom prst="roundRect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219C4CFF-0046-4E5B-B56F-70CD8149C689}"/>
                </a:ext>
              </a:extLst>
            </p:cNvPr>
            <p:cNvSpPr txBox="1"/>
            <p:nvPr/>
          </p:nvSpPr>
          <p:spPr>
            <a:xfrm>
              <a:off x="1553973" y="3903845"/>
              <a:ext cx="9446004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知らなかったら使わずにすむような言葉を、なぜ今わたしたちは教科書を使って学ぶのだろう？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3966C43-0DCA-44CF-A165-4261940FBFAC}"/>
                </a:ext>
              </a:extLst>
            </p:cNvPr>
            <p:cNvSpPr txBox="1"/>
            <p:nvPr/>
          </p:nvSpPr>
          <p:spPr>
            <a:xfrm>
              <a:off x="960191" y="3332460"/>
              <a:ext cx="27645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rgbClr val="FF66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★考えてみよう！</a:t>
              </a:r>
            </a:p>
          </p:txBody>
        </p:sp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EB4FBE40-893D-4826-83D1-A4A6F42BC0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567163" y="5159565"/>
              <a:ext cx="1135478" cy="13640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576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クリップアート が含まれている画像&#10;&#10;自動的に生成された説明">
            <a:extLst>
              <a:ext uri="{FF2B5EF4-FFF2-40B4-BE49-F238E27FC236}">
                <a16:creationId xmlns:a16="http://schemas.microsoft.com/office/drawing/2014/main" id="{D7C2CA9E-AB85-4477-855D-C91D13A0A0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2821" y="4785360"/>
            <a:ext cx="3007149" cy="165740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2C0A9EF-00DE-497B-9C71-EEE90DA60F23}"/>
              </a:ext>
            </a:extLst>
          </p:cNvPr>
          <p:cNvSpPr txBox="1"/>
          <p:nvPr/>
        </p:nvSpPr>
        <p:spPr>
          <a:xfrm>
            <a:off x="636098" y="616079"/>
            <a:ext cx="10129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★今なぜ、わたしたちは　このような言葉を学ぶのだろう？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6D616E-E481-4C68-9399-7BA6B952A426}"/>
              </a:ext>
            </a:extLst>
          </p:cNvPr>
          <p:cNvSpPr txBox="1"/>
          <p:nvPr/>
        </p:nvSpPr>
        <p:spPr>
          <a:xfrm>
            <a:off x="3241040" y="1513846"/>
            <a:ext cx="792480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自分たちがその言葉の意味を知らずに使わないように。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815F5AC-E3A5-442D-86BE-2D611D7F0D45}"/>
              </a:ext>
            </a:extLst>
          </p:cNvPr>
          <p:cNvSpPr txBox="1"/>
          <p:nvPr/>
        </p:nvSpPr>
        <p:spPr>
          <a:xfrm>
            <a:off x="788770" y="2264246"/>
            <a:ext cx="8554720" cy="830997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差別をするとどのようなことになるのか、差別をされた人の気持ちはどうなのか、ということを知るため。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8085B1-2531-467F-851C-35830BE7C45A}"/>
              </a:ext>
            </a:extLst>
          </p:cNvPr>
          <p:cNvSpPr txBox="1"/>
          <p:nvPr/>
        </p:nvSpPr>
        <p:spPr>
          <a:xfrm>
            <a:off x="587188" y="3954363"/>
            <a:ext cx="7305040" cy="830997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相手にとって失礼な言葉を言ってはいけないということを学んで、人間としての基本を知るため。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B3A5334-5CF8-41F0-ACE9-DC65C9C7C61B}"/>
              </a:ext>
            </a:extLst>
          </p:cNvPr>
          <p:cNvSpPr txBox="1"/>
          <p:nvPr/>
        </p:nvSpPr>
        <p:spPr>
          <a:xfrm>
            <a:off x="1216211" y="5205419"/>
            <a:ext cx="7040880" cy="1200329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しっかり学んでそのことをきちんと理解する必要があるから。知らなかったら、それに反対できないから。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91DEE92-2C66-4E96-8F98-AA6D7524ADB7}"/>
              </a:ext>
            </a:extLst>
          </p:cNvPr>
          <p:cNvSpPr txBox="1"/>
          <p:nvPr/>
        </p:nvSpPr>
        <p:spPr>
          <a:xfrm>
            <a:off x="8109173" y="3383978"/>
            <a:ext cx="3798607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日本語を深く知るため。</a:t>
            </a:r>
          </a:p>
        </p:txBody>
      </p:sp>
    </p:spTree>
    <p:extLst>
      <p:ext uri="{BB962C8B-B14F-4D97-AF65-F5344CB8AC3E}">
        <p14:creationId xmlns:p14="http://schemas.microsoft.com/office/powerpoint/2010/main" val="4176222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0777B14-EDAC-49F9-ACF1-AA26606520B8}"/>
              </a:ext>
            </a:extLst>
          </p:cNvPr>
          <p:cNvSpPr/>
          <p:nvPr/>
        </p:nvSpPr>
        <p:spPr>
          <a:xfrm>
            <a:off x="0" y="142875"/>
            <a:ext cx="12192000" cy="1000125"/>
          </a:xfrm>
          <a:prstGeom prst="rect">
            <a:avLst/>
          </a:prstGeom>
          <a:solidFill>
            <a:srgbClr val="455F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71D73B-C37C-456B-8463-6A312CAE14FD}"/>
              </a:ext>
            </a:extLst>
          </p:cNvPr>
          <p:cNvGrpSpPr/>
          <p:nvPr/>
        </p:nvGrpSpPr>
        <p:grpSpPr>
          <a:xfrm>
            <a:off x="180888" y="0"/>
            <a:ext cx="871582" cy="952585"/>
            <a:chOff x="3095538" y="1157682"/>
            <a:chExt cx="871582" cy="952585"/>
          </a:xfrm>
        </p:grpSpPr>
        <p:sp>
          <p:nvSpPr>
            <p:cNvPr id="4" name="フローチャート: 処理 3">
              <a:extLst>
                <a:ext uri="{FF2B5EF4-FFF2-40B4-BE49-F238E27FC236}">
                  <a16:creationId xmlns:a16="http://schemas.microsoft.com/office/drawing/2014/main" id="{FA23B07D-AEF9-444B-BC15-88CD270697F2}"/>
                </a:ext>
              </a:extLst>
            </p:cNvPr>
            <p:cNvSpPr/>
            <p:nvPr/>
          </p:nvSpPr>
          <p:spPr>
            <a:xfrm>
              <a:off x="3095538" y="1157682"/>
              <a:ext cx="871582" cy="708255"/>
            </a:xfrm>
            <a:prstGeom prst="flowChartProcess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直角三角形 4">
              <a:extLst>
                <a:ext uri="{FF2B5EF4-FFF2-40B4-BE49-F238E27FC236}">
                  <a16:creationId xmlns:a16="http://schemas.microsoft.com/office/drawing/2014/main" id="{B1AA96C8-831F-42C8-BBC3-5909E4DDCE9E}"/>
                </a:ext>
              </a:extLst>
            </p:cNvPr>
            <p:cNvSpPr/>
            <p:nvPr/>
          </p:nvSpPr>
          <p:spPr>
            <a:xfrm flipV="1">
              <a:off x="3095538" y="1865850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直角三角形 5">
              <a:extLst>
                <a:ext uri="{FF2B5EF4-FFF2-40B4-BE49-F238E27FC236}">
                  <a16:creationId xmlns:a16="http://schemas.microsoft.com/office/drawing/2014/main" id="{ACB43FA4-6904-46BE-B6D2-D91A157EF620}"/>
                </a:ext>
              </a:extLst>
            </p:cNvPr>
            <p:cNvSpPr/>
            <p:nvPr/>
          </p:nvSpPr>
          <p:spPr>
            <a:xfrm flipH="1" flipV="1">
              <a:off x="3531329" y="1875375"/>
              <a:ext cx="435791" cy="234892"/>
            </a:xfrm>
            <a:prstGeom prst="rtTriangle">
              <a:avLst/>
            </a:prstGeom>
            <a:solidFill>
              <a:srgbClr val="549E39"/>
            </a:solidFill>
            <a:ln>
              <a:solidFill>
                <a:srgbClr val="549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CA5364-E90E-4CD4-9364-5CC41AED729B}"/>
              </a:ext>
            </a:extLst>
          </p:cNvPr>
          <p:cNvSpPr txBox="1"/>
          <p:nvPr/>
        </p:nvSpPr>
        <p:spPr>
          <a:xfrm>
            <a:off x="1304925" y="316027"/>
            <a:ext cx="994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差別語を学ぶ意味とは？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89BF77A-2865-4861-9169-19B79FDA340E}"/>
              </a:ext>
            </a:extLst>
          </p:cNvPr>
          <p:cNvSpPr txBox="1"/>
          <p:nvPr/>
        </p:nvSpPr>
        <p:spPr>
          <a:xfrm>
            <a:off x="661312" y="1557337"/>
            <a:ext cx="2680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「知らない」</a:t>
            </a:r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7D3750A3-B654-4016-9BA2-AECA0BE1AF84}"/>
              </a:ext>
            </a:extLst>
          </p:cNvPr>
          <p:cNvSpPr/>
          <p:nvPr/>
        </p:nvSpPr>
        <p:spPr>
          <a:xfrm>
            <a:off x="3258008" y="1685924"/>
            <a:ext cx="742950" cy="450711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74F9468A-635B-4F6B-BF7B-D46BD2517156}"/>
              </a:ext>
            </a:extLst>
          </p:cNvPr>
          <p:cNvGrpSpPr/>
          <p:nvPr/>
        </p:nvGrpSpPr>
        <p:grpSpPr>
          <a:xfrm>
            <a:off x="4221846" y="1388213"/>
            <a:ext cx="4964338" cy="2476500"/>
            <a:chOff x="4221846" y="1388213"/>
            <a:chExt cx="4964338" cy="2476500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4A6CDFD2-041A-4A60-83E0-D33022FDB19D}"/>
                </a:ext>
              </a:extLst>
            </p:cNvPr>
            <p:cNvSpPr/>
            <p:nvPr/>
          </p:nvSpPr>
          <p:spPr>
            <a:xfrm>
              <a:off x="4221846" y="1388213"/>
              <a:ext cx="4819650" cy="2476500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86BBA35D-03AB-4421-A202-C05FAA9715F0}"/>
                </a:ext>
              </a:extLst>
            </p:cNvPr>
            <p:cNvSpPr txBox="1"/>
            <p:nvPr/>
          </p:nvSpPr>
          <p:spPr>
            <a:xfrm>
              <a:off x="4509409" y="1472301"/>
              <a:ext cx="4676775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知らず知らずのうちに、</a:t>
              </a:r>
              <a:endPara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3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差別者</a:t>
              </a:r>
              <a:r>
                <a:rPr kumimoji="1"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や</a:t>
              </a:r>
              <a:r>
                <a:rPr kumimoji="1" lang="ja-JP" altLang="en-US" sz="36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犯罪者</a:t>
              </a:r>
              <a:r>
                <a:rPr kumimoji="1"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になり、</a:t>
              </a:r>
              <a:endPara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自分やほかの誰かを</a:t>
              </a:r>
              <a:endPara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傷つける結果になる。</a:t>
              </a: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2FD7341-5D9E-432D-A6B8-D127D271B177}"/>
              </a:ext>
            </a:extLst>
          </p:cNvPr>
          <p:cNvSpPr txBox="1"/>
          <p:nvPr/>
        </p:nvSpPr>
        <p:spPr>
          <a:xfrm>
            <a:off x="9186184" y="1600028"/>
            <a:ext cx="2765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「知らなかった」</a:t>
            </a:r>
            <a:endParaRPr kumimoji="1" lang="en-US" altLang="ja-JP" sz="2800" b="1" dirty="0">
              <a:solidFill>
                <a:srgbClr val="FF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では済まない。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19923E26-10DD-4ED2-8170-BF8980C8CC88}"/>
              </a:ext>
            </a:extLst>
          </p:cNvPr>
          <p:cNvGrpSpPr/>
          <p:nvPr/>
        </p:nvGrpSpPr>
        <p:grpSpPr>
          <a:xfrm>
            <a:off x="661312" y="4210050"/>
            <a:ext cx="9417950" cy="661072"/>
            <a:chOff x="661312" y="4210050"/>
            <a:chExt cx="9417950" cy="661072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25E9D5-6F0D-459C-A9EE-EA8A07F9CFA4}"/>
                </a:ext>
              </a:extLst>
            </p:cNvPr>
            <p:cNvSpPr/>
            <p:nvPr/>
          </p:nvSpPr>
          <p:spPr>
            <a:xfrm>
              <a:off x="661312" y="4210050"/>
              <a:ext cx="9339938" cy="661072"/>
            </a:xfrm>
            <a:prstGeom prst="rect">
              <a:avLst/>
            </a:prstGeom>
            <a:solidFill>
              <a:srgbClr val="549E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BB8C27F6-11BC-480E-ABE1-3953A60748A9}"/>
                </a:ext>
              </a:extLst>
            </p:cNvPr>
            <p:cNvSpPr txBox="1"/>
            <p:nvPr/>
          </p:nvSpPr>
          <p:spPr>
            <a:xfrm>
              <a:off x="834574" y="4301259"/>
              <a:ext cx="92446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知らずに使ってしまい、活動を自粛することになったある芸能人のコメント</a:t>
              </a:r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00FA2C6-5B69-4930-B2EE-59EFA220EF4B}"/>
              </a:ext>
            </a:extLst>
          </p:cNvPr>
          <p:cNvSpPr txBox="1"/>
          <p:nvPr/>
        </p:nvSpPr>
        <p:spPr>
          <a:xfrm>
            <a:off x="1152525" y="4982670"/>
            <a:ext cx="1013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FF6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わたしの大変不適切な発言で、ご不快な思いをさせてしまったことを心からお詫び申しあげます。言葉の意味の誤解、自分の無知によって、こうした事態を引き起こしてしまったことを、深く反省しております。二度とこのような過ちをおかさないために、しっかりと勉強してまいりま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AE91AE-0E41-4821-A03B-5E7626B0B3EB}"/>
              </a:ext>
            </a:extLst>
          </p:cNvPr>
          <p:cNvSpPr txBox="1"/>
          <p:nvPr/>
        </p:nvSpPr>
        <p:spPr>
          <a:xfrm>
            <a:off x="9186184" y="2652386"/>
            <a:ext cx="2765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きちんと学び　</a:t>
            </a:r>
            <a:endParaRPr kumimoji="1" lang="en-US" altLang="ja-JP" sz="2800" b="1" dirty="0">
              <a:solidFill>
                <a:srgbClr val="FF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考えることが</a:t>
            </a:r>
            <a:endParaRPr kumimoji="1" lang="en-US" altLang="ja-JP" sz="2800" b="1" dirty="0">
              <a:solidFill>
                <a:srgbClr val="FF33CC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800" b="1" dirty="0">
                <a:solidFill>
                  <a:srgbClr val="FF33C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大切。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58550D21-2D7F-469A-8388-A962FA37C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9491" y="3780625"/>
            <a:ext cx="855870" cy="100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6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5" grpId="0" animBg="1"/>
      <p:bldP spid="21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1060</Words>
  <Application>Microsoft Office PowerPoint</Application>
  <PresentationFormat>ワイド画面</PresentationFormat>
  <Paragraphs>122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Meiryo UI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英将</dc:creator>
  <cp:lastModifiedBy>佐同教</cp:lastModifiedBy>
  <cp:revision>55</cp:revision>
  <cp:lastPrinted>2021-03-21T22:21:44Z</cp:lastPrinted>
  <dcterms:created xsi:type="dcterms:W3CDTF">2021-03-04T00:47:19Z</dcterms:created>
  <dcterms:modified xsi:type="dcterms:W3CDTF">2021-03-21T22:22:08Z</dcterms:modified>
</cp:coreProperties>
</file>