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27" r:id="rId3"/>
    <p:sldId id="328" r:id="rId4"/>
    <p:sldId id="329" r:id="rId5"/>
    <p:sldId id="325" r:id="rId6"/>
    <p:sldId id="304" r:id="rId7"/>
    <p:sldId id="326" r:id="rId8"/>
    <p:sldId id="308" r:id="rId9"/>
    <p:sldId id="310" r:id="rId10"/>
    <p:sldId id="311" r:id="rId11"/>
    <p:sldId id="312" r:id="rId12"/>
    <p:sldId id="299" r:id="rId13"/>
    <p:sldId id="321" r:id="rId14"/>
    <p:sldId id="331" r:id="rId15"/>
    <p:sldId id="322" r:id="rId16"/>
    <p:sldId id="323" r:id="rId17"/>
    <p:sldId id="324" r:id="rId18"/>
  </p:sldIdLst>
  <p:sldSz cx="12192000" cy="6858000"/>
  <p:notesSz cx="10018713" cy="688816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3399"/>
    <a:srgbClr val="800000"/>
    <a:srgbClr val="FF3300"/>
    <a:srgbClr val="990000"/>
    <a:srgbClr val="CC3300"/>
    <a:srgbClr val="CC0000"/>
    <a:srgbClr val="FF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69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428948-F85C-40F5-A0E6-1A702B928FCC}" type="datetime4">
              <a:rPr lang="ja-JP" altLang="en-US" smtClean="0"/>
              <a:pPr/>
              <a:t>2023年8月1日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ja-JP" altLang="en-US" dirty="0"/>
              <a:t>クリックしてマスター テキストのスタイルを編集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7542409-6A04-4DC6-AC3A-D3758287A8F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77542409-6A04-4DC6-AC3A-D3758287A8F2}" type="slidenum">
              <a:rPr lang="en-US" altLang="ja-JP">
                <a:solidFill>
                  <a:srgbClr val="4D3E2F"/>
                </a:solidFill>
              </a:rPr>
              <a:pPr defTabSz="966064">
                <a:defRPr/>
              </a:pPr>
              <a:t>6</a:t>
            </a:fld>
            <a:endParaRPr lang="ja-JP" altLang="en-US" dirty="0">
              <a:solidFill>
                <a:srgbClr val="4D3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064">
              <a:defRPr/>
            </a:pPr>
            <a:fld id="{77542409-6A04-4DC6-AC3A-D3758287A8F2}" type="slidenum">
              <a:rPr lang="en-US" altLang="ja-JP">
                <a:solidFill>
                  <a:srgbClr val="4D3E2F"/>
                </a:solidFill>
              </a:rPr>
              <a:pPr defTabSz="966064">
                <a:defRPr/>
              </a:pPr>
              <a:t>8</a:t>
            </a:fld>
            <a:endParaRPr lang="ja-JP" altLang="en-US" dirty="0">
              <a:solidFill>
                <a:srgbClr val="4D3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ja-JP" smtClean="0"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5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ja-JP" smtClean="0"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59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ja-JP" smtClean="0"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5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pic>
        <p:nvPicPr>
          <p:cNvPr id="8" name="画像 7" descr="真っ青な空に浮かぶふわふわとした白い雲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画像 9" descr="植物の新芽のクローズ アップ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画像 10" descr="波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A74F8-8888-4BC9-840F-A8DFA3B5F9EE}" type="datetime4">
              <a:rPr lang="ja-JP" altLang="en-US" smtClean="0"/>
              <a:t>2023年8月1日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C27CDB-E3D0-451C-9112-C8D4BDC5D947}" type="datetime4">
              <a:rPr lang="ja-JP" altLang="en-US" smtClean="0"/>
              <a:t>2023年8月1日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pic>
        <p:nvPicPr>
          <p:cNvPr id="11" name="画像 10" descr="緑色の植物のクローズ アップ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画像 8" descr="波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F3D5D2-807E-40C4-9E89-A67C71B8570F}" type="datetime4">
              <a:rPr lang="ja-JP" altLang="en-US" smtClean="0"/>
              <a:t>2023年8月1日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/>
              <a:t>‹#›</a:t>
            </a:fld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D346C6-4F53-43E5-AB70-DA241CC20B08}" type="datetime4">
              <a:rPr lang="ja-JP" altLang="en-US" smtClean="0"/>
              <a:t>2023年8月1日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F378D3-ED99-44B6-8C84-295B577F9E81}" type="datetime4">
              <a:rPr lang="ja-JP" altLang="en-US" smtClean="0"/>
              <a:t>2023年8月1日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92BCAA-9B73-41A6-A601-0565753E8761}" type="datetime4">
              <a:rPr lang="ja-JP" altLang="en-US" smtClean="0"/>
              <a:t>2023年8月1日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67B8-9519-436B-B463-7DE082A5D867}" type="datetime4">
              <a:rPr lang="ja-JP" altLang="en-US" smtClean="0"/>
              <a:t>2023年8月1日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D8FF83-14C1-4FAD-88BD-8782E3B786FA}" type="datetime4">
              <a:rPr lang="ja-JP" altLang="en-US" smtClean="0"/>
              <a:t>2023年8月1日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CD8D479-8942-46E8-A226-A4E01F7A105C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15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F575A6-731E-471D-AFDE-B5ECDD82D801}" type="datetime4">
              <a:rPr lang="ja-JP" altLang="en-US" smtClean="0"/>
              <a:pPr/>
              <a:t>2023年8月1日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kumimoji="1" sz="3400" kern="1200">
          <a:solidFill>
            <a:schemeClr val="accent1">
              <a:lumMod val="7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51777" y="2700478"/>
            <a:ext cx="4846320" cy="1457044"/>
          </a:xfrm>
        </p:spPr>
        <p:txBody>
          <a:bodyPr rtlCol="0" anchor="t" anchorCtr="0">
            <a:noAutofit/>
          </a:bodyPr>
          <a:lstStyle/>
          <a:p>
            <a:pPr rtl="0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“環境首都”</a:t>
            </a:r>
            <a:b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水俣市に学ぼう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51777" y="1762394"/>
            <a:ext cx="1991548" cy="333106"/>
          </a:xfrm>
        </p:spPr>
        <p:txBody>
          <a:bodyPr rtlCol="0">
            <a:noAutofit/>
          </a:bodyPr>
          <a:lstStyle/>
          <a:p>
            <a:pPr rtl="0"/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年生　人権学習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10</a:t>
            </a:fld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C6A714-C8DD-4E30-954A-31B18320689A}"/>
              </a:ext>
            </a:extLst>
          </p:cNvPr>
          <p:cNvSpPr txBox="1"/>
          <p:nvPr/>
        </p:nvSpPr>
        <p:spPr>
          <a:xfrm>
            <a:off x="3714749" y="1356835"/>
            <a:ext cx="496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“環境首都”水俣へ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B600D7-1FB2-4F0C-8FC8-AE8CD2320654}"/>
              </a:ext>
            </a:extLst>
          </p:cNvPr>
          <p:cNvSpPr txBox="1"/>
          <p:nvPr/>
        </p:nvSpPr>
        <p:spPr>
          <a:xfrm>
            <a:off x="1096573" y="5998092"/>
            <a:ext cx="174106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↑学校</a:t>
            </a:r>
            <a:r>
              <a:rPr kumimoji="1" lang="en-US" altLang="ja-JP" sz="2000" dirty="0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ISO</a:t>
            </a:r>
            <a:endParaRPr kumimoji="1" lang="ja-JP" altLang="en-US" sz="2000" dirty="0">
              <a:solidFill>
                <a:schemeClr val="tx2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E03FDB-4C83-4A37-84DA-DE016AA1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485774"/>
            <a:ext cx="3019425" cy="1907005"/>
          </a:xfrm>
          <a:prstGeom prst="rect">
            <a:avLst/>
          </a:prstGeom>
          <a:noFill/>
          <a:ln w="31750">
            <a:solidFill>
              <a:srgbClr val="FF99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屋外, 人, 男, 持つ が含まれている画像&#10;&#10;自動的に生成された説明">
            <a:extLst>
              <a:ext uri="{FF2B5EF4-FFF2-40B4-BE49-F238E27FC236}">
                <a16:creationId xmlns:a16="http://schemas.microsoft.com/office/drawing/2014/main" id="{219D929D-26D7-487A-8A6C-15C2591D4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22" y="2600385"/>
            <a:ext cx="4344990" cy="3597762"/>
          </a:xfrm>
          <a:prstGeom prst="roundRect">
            <a:avLst/>
          </a:prstGeom>
        </p:spPr>
      </p:pic>
      <p:pic>
        <p:nvPicPr>
          <p:cNvPr id="17" name="図 1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95981F-0613-42ED-9739-824BF6756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0" t="18259" b="20425"/>
          <a:stretch/>
        </p:blipFill>
        <p:spPr>
          <a:xfrm>
            <a:off x="675459" y="3180537"/>
            <a:ext cx="3642577" cy="2671738"/>
          </a:xfrm>
          <a:prstGeom prst="round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3DB4B8F-7A00-4C34-B7AC-EC0C9AB3AF32}"/>
              </a:ext>
            </a:extLst>
          </p:cNvPr>
          <p:cNvSpPr txBox="1"/>
          <p:nvPr/>
        </p:nvSpPr>
        <p:spPr>
          <a:xfrm>
            <a:off x="9024063" y="1982431"/>
            <a:ext cx="247261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↓ごみの</a:t>
            </a:r>
            <a:r>
              <a:rPr kumimoji="1" lang="en-US" altLang="ja-JP" sz="2000" dirty="0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23</a:t>
            </a:r>
            <a:r>
              <a:rPr kumimoji="1" lang="ja-JP" altLang="en-US" sz="2000" dirty="0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分別</a:t>
            </a:r>
          </a:p>
        </p:txBody>
      </p:sp>
      <p:pic>
        <p:nvPicPr>
          <p:cNvPr id="21" name="図 20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4E5F8A83-4A56-490E-890B-A0B79C0A24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9066" y="4547570"/>
            <a:ext cx="1772463" cy="1178564"/>
          </a:xfrm>
          <a:prstGeom prst="rect">
            <a:avLst/>
          </a:prstGeom>
        </p:spPr>
      </p:pic>
      <p:pic>
        <p:nvPicPr>
          <p:cNvPr id="23" name="図 2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04CDC7A8-BC1D-4203-B8B3-C45896324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329" y="3506610"/>
            <a:ext cx="1771650" cy="119263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2825C63-6FDF-4F00-9ECE-68FA5ED99744}"/>
              </a:ext>
            </a:extLst>
          </p:cNvPr>
          <p:cNvSpPr txBox="1"/>
          <p:nvPr/>
        </p:nvSpPr>
        <p:spPr>
          <a:xfrm>
            <a:off x="4267370" y="2744848"/>
            <a:ext cx="380047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↓体にやさしいみかん・いりこ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79BA61-E024-4ECC-B1C1-E3AA39FB1EA1}"/>
              </a:ext>
            </a:extLst>
          </p:cNvPr>
          <p:cNvSpPr txBox="1"/>
          <p:nvPr/>
        </p:nvSpPr>
        <p:spPr>
          <a:xfrm>
            <a:off x="7325892" y="6233726"/>
            <a:ext cx="472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写真：「水俣病を学ぼう！」水俣病関連啓発リーフレット／熊本県　より　　　　　　　　　　　　　　　　　　　　　　　　　　　　　　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A959A0-64D0-4FC6-A0D4-06494CCE94FD}"/>
              </a:ext>
            </a:extLst>
          </p:cNvPr>
          <p:cNvSpPr txBox="1"/>
          <p:nvPr/>
        </p:nvSpPr>
        <p:spPr>
          <a:xfrm>
            <a:off x="535341" y="2654778"/>
            <a:ext cx="286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写真：「やってみよう！身近な環境づくり」／</a:t>
            </a:r>
            <a:endParaRPr kumimoji="1" lang="en-US" altLang="ja-JP" sz="1200" dirty="0">
              <a:solidFill>
                <a:schemeClr val="tx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水俣病資料館学習資料より　　　　　　　　　　　　　　　　　　　　　　　　　　　　　　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8868CB-1831-429C-9260-5C4003F8E492}"/>
              </a:ext>
            </a:extLst>
          </p:cNvPr>
          <p:cNvSpPr txBox="1"/>
          <p:nvPr/>
        </p:nvSpPr>
        <p:spPr>
          <a:xfrm>
            <a:off x="3517956" y="6022361"/>
            <a:ext cx="5158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写真：「水俣病とわたしたち」／水俣病資料館学習資料より　　　　　　　　　　　　　　　　　　　　　　　　　　　　　　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54898B-FAEB-497C-9352-12B744BD58F3}"/>
              </a:ext>
            </a:extLst>
          </p:cNvPr>
          <p:cNvSpPr txBox="1"/>
          <p:nvPr/>
        </p:nvSpPr>
        <p:spPr>
          <a:xfrm>
            <a:off x="695324" y="157965"/>
            <a:ext cx="2863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図：水俣市</a:t>
            </a:r>
            <a:r>
              <a:rPr kumimoji="1" lang="en-US" altLang="ja-JP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　　　　　　　　　　　　　　　　　　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8192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20" grpId="0" animBg="1"/>
      <p:bldP spid="24" grpId="0" animBg="1"/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11</a:t>
            </a:fld>
            <a:endParaRPr lang="ja-JP" altLang="en-US" dirty="0"/>
          </a:p>
        </p:txBody>
      </p:sp>
      <p:pic>
        <p:nvPicPr>
          <p:cNvPr id="15" name="図 14" descr="屋外, 草, フィールド, 水 が含まれている画像&#10;&#10;自動的に生成された説明">
            <a:extLst>
              <a:ext uri="{FF2B5EF4-FFF2-40B4-BE49-F238E27FC236}">
                <a16:creationId xmlns:a16="http://schemas.microsoft.com/office/drawing/2014/main" id="{4399EDBF-F368-4D70-B2F1-C7008453E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00" y="2320877"/>
            <a:ext cx="5251400" cy="3934217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3" name="図 2" descr="屋外, 水, 板, 記号 が含まれている画像&#10;&#10;自動的に生成された説明">
            <a:extLst>
              <a:ext uri="{FF2B5EF4-FFF2-40B4-BE49-F238E27FC236}">
                <a16:creationId xmlns:a16="http://schemas.microsoft.com/office/drawing/2014/main" id="{E4C85881-F86C-40C5-B0A3-C0F0E9949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08051"/>
            <a:ext cx="6381700" cy="415453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3DCBF4-4A74-4D51-BFA9-E4A4304A738A}"/>
              </a:ext>
            </a:extLst>
          </p:cNvPr>
          <p:cNvSpPr txBox="1"/>
          <p:nvPr/>
        </p:nvSpPr>
        <p:spPr>
          <a:xfrm>
            <a:off x="529555" y="5782360"/>
            <a:ext cx="5158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写真：「水俣病とわたしたち」／水俣病資料館学習資料より　　　　　　　　　　　　　　　　　　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13603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2EFDEA-AB8A-420E-ADF4-53D2E9FE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ja-JP" smtClean="0"/>
              <a:t>12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CAE1AD-C8C6-4973-94D9-DF3F58EDF998}"/>
              </a:ext>
            </a:extLst>
          </p:cNvPr>
          <p:cNvSpPr txBox="1"/>
          <p:nvPr/>
        </p:nvSpPr>
        <p:spPr>
          <a:xfrm>
            <a:off x="909182" y="2347443"/>
            <a:ext cx="10601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「水俣の教訓とは何か」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471247-9F95-43E3-AB76-3A5304325111}"/>
              </a:ext>
            </a:extLst>
          </p:cNvPr>
          <p:cNvSpPr txBox="1"/>
          <p:nvPr/>
        </p:nvSpPr>
        <p:spPr>
          <a:xfrm>
            <a:off x="1191237" y="3766186"/>
            <a:ext cx="1016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～子どもたちと学ぶべきこととは～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74231F-527F-4029-B241-C68D510D4922}"/>
              </a:ext>
            </a:extLst>
          </p:cNvPr>
          <p:cNvSpPr txBox="1"/>
          <p:nvPr/>
        </p:nvSpPr>
        <p:spPr>
          <a:xfrm>
            <a:off x="533399" y="575831"/>
            <a:ext cx="538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教師用資料（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2020.11.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現在）</a:t>
            </a:r>
          </a:p>
        </p:txBody>
      </p:sp>
    </p:spTree>
    <p:extLst>
      <p:ext uri="{BB962C8B-B14F-4D97-AF65-F5344CB8AC3E}">
        <p14:creationId xmlns:p14="http://schemas.microsoft.com/office/powerpoint/2010/main" val="36873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128CEF6-F3E8-4CB5-9A77-B9D7514A64B6}"/>
              </a:ext>
            </a:extLst>
          </p:cNvPr>
          <p:cNvSpPr/>
          <p:nvPr/>
        </p:nvSpPr>
        <p:spPr>
          <a:xfrm>
            <a:off x="1083365" y="1330267"/>
            <a:ext cx="3647661" cy="7394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3C068F-6088-42C7-B6D6-C2687049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ja-JP" smtClean="0"/>
              <a:t>13</a:t>
            </a:fld>
            <a:endParaRPr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3D883D7-3080-45DB-9767-BDBE8230E360}"/>
              </a:ext>
            </a:extLst>
          </p:cNvPr>
          <p:cNvSpPr txBox="1">
            <a:spLocks/>
          </p:cNvSpPr>
          <p:nvPr/>
        </p:nvSpPr>
        <p:spPr>
          <a:xfrm>
            <a:off x="856615" y="519341"/>
            <a:ext cx="7870398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/>
                </a:solidFill>
              </a:rPr>
              <a:t>今の水俣市の課題とは　</a:t>
            </a:r>
            <a:r>
              <a:rPr lang="ja-JP" altLang="en-US" sz="2800" dirty="0">
                <a:solidFill>
                  <a:schemeClr val="tx1"/>
                </a:solidFill>
              </a:rPr>
              <a:t>～いただいた指摘から～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AFD8E77-F875-401C-8ADB-244E4C4E16E1}"/>
              </a:ext>
            </a:extLst>
          </p:cNvPr>
          <p:cNvSpPr txBox="1">
            <a:spLocks/>
          </p:cNvSpPr>
          <p:nvPr/>
        </p:nvSpPr>
        <p:spPr>
          <a:xfrm>
            <a:off x="1274367" y="1431360"/>
            <a:ext cx="3280856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  <a:r>
              <a:rPr lang="ja-JP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　認定申請の課題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E981B0C-56D3-4E86-A275-82CA6250B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7" t="2684"/>
          <a:stretch/>
        </p:blipFill>
        <p:spPr>
          <a:xfrm>
            <a:off x="4937745" y="1330267"/>
            <a:ext cx="6744746" cy="4986484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7A4A2F12-BF9F-4A81-8F03-97224D867CB8}"/>
              </a:ext>
            </a:extLst>
          </p:cNvPr>
          <p:cNvSpPr txBox="1">
            <a:spLocks/>
          </p:cNvSpPr>
          <p:nvPr/>
        </p:nvSpPr>
        <p:spPr>
          <a:xfrm>
            <a:off x="1575609" y="2107009"/>
            <a:ext cx="3280856" cy="234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・未だに認定されない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人も多い。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（そのために、現在も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裁判が続けられてい　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る。）</a:t>
            </a:r>
            <a:endParaRPr lang="en-US" altLang="ja-JP" sz="2800" dirty="0">
              <a:solidFill>
                <a:schemeClr val="tx1"/>
              </a:solidFill>
            </a:endParaRPr>
          </a:p>
          <a:p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7F8EA897-23CE-4726-83C8-4C40B57FB46F}"/>
              </a:ext>
            </a:extLst>
          </p:cNvPr>
          <p:cNvSpPr/>
          <p:nvPr/>
        </p:nvSpPr>
        <p:spPr>
          <a:xfrm>
            <a:off x="2955978" y="4403767"/>
            <a:ext cx="520118" cy="635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000A345B-5A25-44EE-9B7D-8AEE1DBB8750}"/>
              </a:ext>
            </a:extLst>
          </p:cNvPr>
          <p:cNvSpPr txBox="1">
            <a:spLocks/>
          </p:cNvSpPr>
          <p:nvPr/>
        </p:nvSpPr>
        <p:spPr>
          <a:xfrm>
            <a:off x="1458924" y="5231308"/>
            <a:ext cx="3397541" cy="5928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まだ、終わっていない！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FBD948-CFC0-4595-B221-E39073C9B6BE}"/>
              </a:ext>
            </a:extLst>
          </p:cNvPr>
          <p:cNvSpPr txBox="1"/>
          <p:nvPr/>
        </p:nvSpPr>
        <p:spPr>
          <a:xfrm>
            <a:off x="8486285" y="6153993"/>
            <a:ext cx="31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株式会社チッソ　ホームページより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3ABDA8B-40F0-43C2-8919-395BD70ABEDE}"/>
              </a:ext>
            </a:extLst>
          </p:cNvPr>
          <p:cNvSpPr/>
          <p:nvPr/>
        </p:nvSpPr>
        <p:spPr>
          <a:xfrm>
            <a:off x="0" y="0"/>
            <a:ext cx="701040" cy="1270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2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 animBg="1"/>
      <p:bldP spid="1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3057E4-711A-419E-A036-7AD314A5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ja-JP" smtClean="0"/>
              <a:t>14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6BC861-4052-4CB2-8CE8-ADA34A66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06" y="430270"/>
            <a:ext cx="8847587" cy="599746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EEADDB-CD74-4881-904D-D550F366EE99}"/>
              </a:ext>
            </a:extLst>
          </p:cNvPr>
          <p:cNvSpPr txBox="1"/>
          <p:nvPr/>
        </p:nvSpPr>
        <p:spPr>
          <a:xfrm>
            <a:off x="575465" y="245604"/>
            <a:ext cx="1006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熊本県・鹿児島県　資料より　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不知火海沿岸の熊本県人口約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52,000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人（水俣市・津奈木町・芦北町・田浦町・御所浦町）</a:t>
            </a:r>
          </a:p>
        </p:txBody>
      </p:sp>
    </p:spTree>
    <p:extLst>
      <p:ext uri="{BB962C8B-B14F-4D97-AF65-F5344CB8AC3E}">
        <p14:creationId xmlns:p14="http://schemas.microsoft.com/office/powerpoint/2010/main" val="41436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F23AF41-6418-470D-8B26-68C59ED014C9}"/>
              </a:ext>
            </a:extLst>
          </p:cNvPr>
          <p:cNvSpPr/>
          <p:nvPr/>
        </p:nvSpPr>
        <p:spPr>
          <a:xfrm>
            <a:off x="974036" y="1270633"/>
            <a:ext cx="5616022" cy="7394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3C068F-6088-42C7-B6D6-C2687049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ja-JP" smtClean="0"/>
              <a:t>15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A87DC8-8963-4099-9119-8D9FD9715F04}"/>
              </a:ext>
            </a:extLst>
          </p:cNvPr>
          <p:cNvSpPr txBox="1">
            <a:spLocks/>
          </p:cNvSpPr>
          <p:nvPr/>
        </p:nvSpPr>
        <p:spPr>
          <a:xfrm>
            <a:off x="1081421" y="1355859"/>
            <a:ext cx="5386491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ja-JP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　「内なる差別」と「外からの差別」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0913808-6080-4253-BDB9-0795CB11E46A}"/>
              </a:ext>
            </a:extLst>
          </p:cNvPr>
          <p:cNvSpPr txBox="1">
            <a:spLocks/>
          </p:cNvSpPr>
          <p:nvPr/>
        </p:nvSpPr>
        <p:spPr>
          <a:xfrm>
            <a:off x="866554" y="519341"/>
            <a:ext cx="7870398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/>
                </a:solidFill>
              </a:rPr>
              <a:t>今の水俣市の課題とは　</a:t>
            </a:r>
            <a:r>
              <a:rPr lang="ja-JP" altLang="en-US" sz="2800" dirty="0">
                <a:solidFill>
                  <a:schemeClr val="tx1"/>
                </a:solidFill>
              </a:rPr>
              <a:t>～いただいた指摘から～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095F329-3A2A-47C7-80AD-3C7CD893B24B}"/>
              </a:ext>
            </a:extLst>
          </p:cNvPr>
          <p:cNvSpPr txBox="1">
            <a:spLocks/>
          </p:cNvSpPr>
          <p:nvPr/>
        </p:nvSpPr>
        <p:spPr>
          <a:xfrm>
            <a:off x="901814" y="3682662"/>
            <a:ext cx="2969064" cy="538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</a:rPr>
              <a:t>認定患者・申請者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FD87D1C-D7EB-4D5F-AE6B-3AFFC9308117}"/>
              </a:ext>
            </a:extLst>
          </p:cNvPr>
          <p:cNvSpPr txBox="1">
            <a:spLocks/>
          </p:cNvSpPr>
          <p:nvPr/>
        </p:nvSpPr>
        <p:spPr>
          <a:xfrm>
            <a:off x="2801863" y="2402891"/>
            <a:ext cx="2633329" cy="97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「いつまで</a:t>
            </a:r>
            <a:r>
              <a:rPr lang="en-US" altLang="ja-JP" sz="2800" dirty="0">
                <a:solidFill>
                  <a:schemeClr val="tx1"/>
                </a:solidFill>
              </a:rPr>
              <a:t>…</a:t>
            </a:r>
            <a:r>
              <a:rPr lang="ja-JP" altLang="en-US" sz="2800" dirty="0">
                <a:solidFill>
                  <a:schemeClr val="tx1"/>
                </a:solidFill>
              </a:rPr>
              <a:t>」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「いいかげんに</a:t>
            </a:r>
            <a:r>
              <a:rPr lang="en-US" altLang="ja-JP" sz="2800" dirty="0">
                <a:solidFill>
                  <a:schemeClr val="tx1"/>
                </a:solidFill>
              </a:rPr>
              <a:t>…</a:t>
            </a:r>
            <a:r>
              <a:rPr lang="ja-JP" altLang="en-US" sz="2800" dirty="0">
                <a:solidFill>
                  <a:schemeClr val="tx1"/>
                </a:solidFill>
              </a:rPr>
              <a:t>」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DC6550B-D68C-4B5F-854A-AC0CDBBBA1F1}"/>
              </a:ext>
            </a:extLst>
          </p:cNvPr>
          <p:cNvSpPr txBox="1">
            <a:spLocks/>
          </p:cNvSpPr>
          <p:nvPr/>
        </p:nvSpPr>
        <p:spPr>
          <a:xfrm>
            <a:off x="2515034" y="4524288"/>
            <a:ext cx="3206988" cy="97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「水俣病という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病名を変えるべきだ」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D436A4C9-DD65-400F-9771-D3988835D956}"/>
              </a:ext>
            </a:extLst>
          </p:cNvPr>
          <p:cNvSpPr txBox="1">
            <a:spLocks/>
          </p:cNvSpPr>
          <p:nvPr/>
        </p:nvSpPr>
        <p:spPr>
          <a:xfrm>
            <a:off x="4687029" y="3486976"/>
            <a:ext cx="2379794" cy="10806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「どうせ、お金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めあてだろう</a:t>
            </a:r>
            <a:r>
              <a:rPr lang="en-US" altLang="ja-JP" sz="2800" dirty="0">
                <a:solidFill>
                  <a:schemeClr val="tx1"/>
                </a:solidFill>
              </a:rPr>
              <a:t>…</a:t>
            </a:r>
            <a:r>
              <a:rPr lang="ja-JP" altLang="en-US" sz="2800" dirty="0">
                <a:solidFill>
                  <a:schemeClr val="tx1"/>
                </a:solidFill>
              </a:rPr>
              <a:t>」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535C78F3-3A5B-4CAA-AA76-8F52FDC2FBF7}"/>
              </a:ext>
            </a:extLst>
          </p:cNvPr>
          <p:cNvSpPr txBox="1">
            <a:spLocks/>
          </p:cNvSpPr>
          <p:nvPr/>
        </p:nvSpPr>
        <p:spPr>
          <a:xfrm>
            <a:off x="7340192" y="1914491"/>
            <a:ext cx="3770387" cy="97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無関心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（終わったこと、よそ事）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B89B2751-4CAB-4DB3-B13B-615DC66E3544}"/>
              </a:ext>
            </a:extLst>
          </p:cNvPr>
          <p:cNvSpPr txBox="1">
            <a:spLocks/>
          </p:cNvSpPr>
          <p:nvPr/>
        </p:nvSpPr>
        <p:spPr>
          <a:xfrm>
            <a:off x="8064092" y="3379691"/>
            <a:ext cx="3770387" cy="97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無理解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（うつる、公害の町）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34D7D540-B271-4133-B457-0C52F1BE3788}"/>
              </a:ext>
            </a:extLst>
          </p:cNvPr>
          <p:cNvSpPr txBox="1">
            <a:spLocks/>
          </p:cNvSpPr>
          <p:nvPr/>
        </p:nvSpPr>
        <p:spPr>
          <a:xfrm>
            <a:off x="8130767" y="4844891"/>
            <a:ext cx="3770387" cy="5081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環境問題へのすり替え</a:t>
            </a:r>
          </a:p>
        </p:txBody>
      </p:sp>
      <p:sp>
        <p:nvSpPr>
          <p:cNvPr id="21" name="円弧 20">
            <a:extLst>
              <a:ext uri="{FF2B5EF4-FFF2-40B4-BE49-F238E27FC236}">
                <a16:creationId xmlns:a16="http://schemas.microsoft.com/office/drawing/2014/main" id="{F3B7F1B2-7243-4DBF-89F3-A1E2EEEA01B8}"/>
              </a:ext>
            </a:extLst>
          </p:cNvPr>
          <p:cNvSpPr/>
          <p:nvPr/>
        </p:nvSpPr>
        <p:spPr>
          <a:xfrm>
            <a:off x="2294739" y="2146220"/>
            <a:ext cx="5114140" cy="5905500"/>
          </a:xfrm>
          <a:prstGeom prst="arc">
            <a:avLst>
              <a:gd name="adj1" fmla="val 16415451"/>
              <a:gd name="adj2" fmla="val 1326584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51A4867A-6D94-4A39-9FE5-CDE3333955ED}"/>
              </a:ext>
            </a:extLst>
          </p:cNvPr>
          <p:cNvSpPr txBox="1">
            <a:spLocks/>
          </p:cNvSpPr>
          <p:nvPr/>
        </p:nvSpPr>
        <p:spPr>
          <a:xfrm>
            <a:off x="2882463" y="5851287"/>
            <a:ext cx="2552729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b="1" dirty="0">
                <a:solidFill>
                  <a:srgbClr val="C00000"/>
                </a:solidFill>
              </a:rPr>
              <a:t>「内なる差別」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4EBD5B6D-B888-440D-801A-F5BCB8D89505}"/>
              </a:ext>
            </a:extLst>
          </p:cNvPr>
          <p:cNvSpPr txBox="1">
            <a:spLocks/>
          </p:cNvSpPr>
          <p:nvPr/>
        </p:nvSpPr>
        <p:spPr>
          <a:xfrm>
            <a:off x="8296684" y="5817242"/>
            <a:ext cx="2762687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b="1" dirty="0">
                <a:solidFill>
                  <a:srgbClr val="C00000"/>
                </a:solidFill>
              </a:rPr>
              <a:t>「外からの差別」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4909DA0-1D4B-4CDD-AD4E-6663AA40D4DE}"/>
              </a:ext>
            </a:extLst>
          </p:cNvPr>
          <p:cNvCxnSpPr/>
          <p:nvPr/>
        </p:nvCxnSpPr>
        <p:spPr>
          <a:xfrm flipH="1">
            <a:off x="2085975" y="2981325"/>
            <a:ext cx="548021" cy="50565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37826E1-054B-4E71-AB59-9EC54902DE51}"/>
              </a:ext>
            </a:extLst>
          </p:cNvPr>
          <p:cNvCxnSpPr>
            <a:cxnSpLocks/>
          </p:cNvCxnSpPr>
          <p:nvPr/>
        </p:nvCxnSpPr>
        <p:spPr>
          <a:xfrm flipH="1">
            <a:off x="4042327" y="3960608"/>
            <a:ext cx="56850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4DBA56F-93F0-48A4-AF51-6844C68B44F6}"/>
              </a:ext>
            </a:extLst>
          </p:cNvPr>
          <p:cNvCxnSpPr/>
          <p:nvPr/>
        </p:nvCxnSpPr>
        <p:spPr>
          <a:xfrm flipH="1" flipV="1">
            <a:off x="1962150" y="4429125"/>
            <a:ext cx="332589" cy="58356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A388CB2D-D268-4336-AB5F-7385FBDD021C}"/>
              </a:ext>
            </a:extLst>
          </p:cNvPr>
          <p:cNvCxnSpPr>
            <a:cxnSpLocks/>
          </p:cNvCxnSpPr>
          <p:nvPr/>
        </p:nvCxnSpPr>
        <p:spPr>
          <a:xfrm flipH="1">
            <a:off x="6619875" y="2276475"/>
            <a:ext cx="608815" cy="3333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1D2B93C7-387E-498E-BE3A-D76D49BDD61C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408880" y="3868091"/>
            <a:ext cx="655212" cy="1591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FFA71F90-3746-47CB-A5C0-4ABAF08E2196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600951" y="5098971"/>
            <a:ext cx="52981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B7D451-DA55-4F37-B0F7-AA4083F68627}"/>
              </a:ext>
            </a:extLst>
          </p:cNvPr>
          <p:cNvSpPr/>
          <p:nvPr/>
        </p:nvSpPr>
        <p:spPr>
          <a:xfrm>
            <a:off x="0" y="0"/>
            <a:ext cx="701040" cy="1270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4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/>
      <p:bldP spid="12" grpId="0"/>
      <p:bldP spid="14" grpId="0"/>
      <p:bldP spid="16" grpId="0"/>
      <p:bldP spid="18" grpId="0"/>
      <p:bldP spid="20" grpId="0"/>
      <p:bldP spid="21" grpId="0" animBg="1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3C068F-6088-42C7-B6D6-C2687049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ja-JP" smtClean="0"/>
              <a:t>16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868A71E-77FB-453A-B3F3-E7FFA34E5A6C}"/>
              </a:ext>
            </a:extLst>
          </p:cNvPr>
          <p:cNvSpPr txBox="1">
            <a:spLocks/>
          </p:cNvSpPr>
          <p:nvPr/>
        </p:nvSpPr>
        <p:spPr>
          <a:xfrm>
            <a:off x="1148992" y="776516"/>
            <a:ext cx="3784958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/>
                </a:solidFill>
              </a:rPr>
              <a:t>そもそもの原因は</a:t>
            </a:r>
            <a:r>
              <a:rPr lang="en-US" altLang="ja-JP" dirty="0">
                <a:solidFill>
                  <a:schemeClr val="tx1"/>
                </a:solidFill>
              </a:rPr>
              <a:t>…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98603F5-5305-4F58-8805-B1F336465593}"/>
              </a:ext>
            </a:extLst>
          </p:cNvPr>
          <p:cNvSpPr txBox="1">
            <a:spLocks/>
          </p:cNvSpPr>
          <p:nvPr/>
        </p:nvSpPr>
        <p:spPr>
          <a:xfrm>
            <a:off x="1729121" y="1641609"/>
            <a:ext cx="5386491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①過ちと責任を認めない企業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A5D7923-CAF6-46CE-83D3-F469C617BDF2}"/>
              </a:ext>
            </a:extLst>
          </p:cNvPr>
          <p:cNvSpPr txBox="1">
            <a:spLocks/>
          </p:cNvSpPr>
          <p:nvPr/>
        </p:nvSpPr>
        <p:spPr>
          <a:xfrm>
            <a:off x="1729121" y="2279949"/>
            <a:ext cx="5386491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②過ちと責任を認めない国・県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5259895-3286-4647-B835-29B9476DAF96}"/>
              </a:ext>
            </a:extLst>
          </p:cNvPr>
          <p:cNvSpPr txBox="1">
            <a:spLocks/>
          </p:cNvSpPr>
          <p:nvPr/>
        </p:nvSpPr>
        <p:spPr>
          <a:xfrm>
            <a:off x="1729120" y="2918289"/>
            <a:ext cx="6024230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③経済的利益と便利さを優先する社会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C99D71F-259F-45DC-AB72-C61ACA06AC8E}"/>
              </a:ext>
            </a:extLst>
          </p:cNvPr>
          <p:cNvSpPr txBox="1">
            <a:spLocks/>
          </p:cNvSpPr>
          <p:nvPr/>
        </p:nvSpPr>
        <p:spPr>
          <a:xfrm>
            <a:off x="7683777" y="1603136"/>
            <a:ext cx="4322693" cy="18544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rgbClr val="C00000"/>
                </a:solidFill>
              </a:rPr>
              <a:t>めざすゴールは、</a:t>
            </a:r>
            <a:endParaRPr lang="en-US" altLang="ja-JP" sz="2800" b="1" dirty="0">
              <a:solidFill>
                <a:srgbClr val="C00000"/>
              </a:solidFill>
            </a:endParaRPr>
          </a:p>
          <a:p>
            <a:r>
              <a:rPr lang="ja-JP" altLang="en-US" sz="2800" b="1" dirty="0">
                <a:solidFill>
                  <a:srgbClr val="C00000"/>
                </a:solidFill>
              </a:rPr>
              <a:t>「みんなが安心できる環境」</a:t>
            </a:r>
            <a:endParaRPr lang="en-US" altLang="ja-JP" sz="2800" b="1" dirty="0">
              <a:solidFill>
                <a:srgbClr val="C00000"/>
              </a:solidFill>
            </a:endParaRPr>
          </a:p>
          <a:p>
            <a:r>
              <a:rPr lang="ja-JP" altLang="en-US" sz="2800" b="1" dirty="0">
                <a:solidFill>
                  <a:srgbClr val="C00000"/>
                </a:solidFill>
              </a:rPr>
              <a:t>「誇りに思えるふるさと」</a:t>
            </a:r>
            <a:endParaRPr lang="en-US" altLang="ja-JP" sz="2800" b="1" dirty="0">
              <a:solidFill>
                <a:srgbClr val="C00000"/>
              </a:solidFill>
            </a:endParaRPr>
          </a:p>
          <a:p>
            <a:r>
              <a:rPr lang="ja-JP" altLang="en-US" sz="2800" b="1" dirty="0">
                <a:solidFill>
                  <a:srgbClr val="C00000"/>
                </a:solidFill>
              </a:rPr>
              <a:t>　　　　　　　　　　　　なのに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3B9FAA7F-F2F1-427A-9B2B-E6BE6AD4FF53}"/>
              </a:ext>
            </a:extLst>
          </p:cNvPr>
          <p:cNvSpPr txBox="1">
            <a:spLocks/>
          </p:cNvSpPr>
          <p:nvPr/>
        </p:nvSpPr>
        <p:spPr>
          <a:xfrm>
            <a:off x="1148992" y="3942648"/>
            <a:ext cx="5728058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/>
                </a:solidFill>
              </a:rPr>
              <a:t>佐賀県は、この問題と無関係か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348425A0-C66E-4D16-8243-E564CB5FF72E}"/>
              </a:ext>
            </a:extLst>
          </p:cNvPr>
          <p:cNvSpPr txBox="1">
            <a:spLocks/>
          </p:cNvSpPr>
          <p:nvPr/>
        </p:nvSpPr>
        <p:spPr>
          <a:xfrm>
            <a:off x="1795796" y="4740892"/>
            <a:ext cx="5386491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今、選択を迫られている様々な問題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F3EBE2A-418C-4137-A7E8-BCECA54C1D43}"/>
              </a:ext>
            </a:extLst>
          </p:cNvPr>
          <p:cNvSpPr txBox="1">
            <a:spLocks/>
          </p:cNvSpPr>
          <p:nvPr/>
        </p:nvSpPr>
        <p:spPr>
          <a:xfrm>
            <a:off x="1824371" y="5429205"/>
            <a:ext cx="5386491" cy="6383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tx1"/>
                </a:solidFill>
              </a:rPr>
              <a:t>その選択の結果は、子どもたちに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E654A36A-6B85-4D9A-8EAD-1F304F084768}"/>
              </a:ext>
            </a:extLst>
          </p:cNvPr>
          <p:cNvSpPr txBox="1">
            <a:spLocks/>
          </p:cNvSpPr>
          <p:nvPr/>
        </p:nvSpPr>
        <p:spPr>
          <a:xfrm>
            <a:off x="7858125" y="4740892"/>
            <a:ext cx="2924176" cy="5109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rgbClr val="C00000"/>
                </a:solidFill>
              </a:rPr>
              <a:t>何を優先するのか</a:t>
            </a: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511E27CB-3034-431D-A8E9-277B8DE7EA3F}"/>
              </a:ext>
            </a:extLst>
          </p:cNvPr>
          <p:cNvSpPr txBox="1">
            <a:spLocks/>
          </p:cNvSpPr>
          <p:nvPr/>
        </p:nvSpPr>
        <p:spPr>
          <a:xfrm>
            <a:off x="7172760" y="5435245"/>
            <a:ext cx="4543425" cy="5109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rgbClr val="C00000"/>
                </a:solidFill>
              </a:rPr>
              <a:t>同じ過ちを繰り返さないために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BC35C5-A9E3-4596-8D05-6104F599C560}"/>
              </a:ext>
            </a:extLst>
          </p:cNvPr>
          <p:cNvSpPr/>
          <p:nvPr/>
        </p:nvSpPr>
        <p:spPr>
          <a:xfrm>
            <a:off x="0" y="0"/>
            <a:ext cx="701040" cy="1270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0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3C068F-6088-42C7-B6D6-C2687049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ja-JP" smtClean="0"/>
              <a:t>17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E9E0C29-A331-4BB7-9E72-BEB778261876}"/>
              </a:ext>
            </a:extLst>
          </p:cNvPr>
          <p:cNvSpPr txBox="1">
            <a:spLocks/>
          </p:cNvSpPr>
          <p:nvPr/>
        </p:nvSpPr>
        <p:spPr>
          <a:xfrm>
            <a:off x="2368191" y="1271816"/>
            <a:ext cx="7890234" cy="17190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/>
                </a:solidFill>
              </a:rPr>
              <a:t>これらのことをふまえて、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この教材の内容を、さらにいいものに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　　　　　　　　していかなければなりません。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C334644-5AF1-481A-BD2C-9C187D70DEE5}"/>
              </a:ext>
            </a:extLst>
          </p:cNvPr>
          <p:cNvSpPr txBox="1">
            <a:spLocks/>
          </p:cNvSpPr>
          <p:nvPr/>
        </p:nvSpPr>
        <p:spPr>
          <a:xfrm>
            <a:off x="3073041" y="3867151"/>
            <a:ext cx="6718659" cy="1242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400" kern="120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tx1"/>
                </a:solidFill>
              </a:rPr>
              <a:t>ぜひ、みなさんの感想・ご意見を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　　　　　　　　　　　　お願いします。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2EFDEA-AB8A-420E-ADF4-53D2E9FE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ja-JP" sz="9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6D4C5D-73B8-445D-9244-4B4F64B88DEB}"/>
              </a:ext>
            </a:extLst>
          </p:cNvPr>
          <p:cNvSpPr txBox="1"/>
          <p:nvPr/>
        </p:nvSpPr>
        <p:spPr>
          <a:xfrm>
            <a:off x="909182" y="2129329"/>
            <a:ext cx="10601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美しかった海が汚された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38B236-5C50-48BC-A32A-BA7BDF5E4770}"/>
              </a:ext>
            </a:extLst>
          </p:cNvPr>
          <p:cNvSpPr txBox="1"/>
          <p:nvPr/>
        </p:nvSpPr>
        <p:spPr>
          <a:xfrm>
            <a:off x="2647495" y="3906352"/>
            <a:ext cx="8058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～病気の発生から</a:t>
            </a:r>
            <a:endParaRPr kumimoji="1"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排水が止まるまで～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198BBC-5676-463C-BF7B-8D7E9C9BBD96}"/>
              </a:ext>
            </a:extLst>
          </p:cNvPr>
          <p:cNvSpPr txBox="1"/>
          <p:nvPr/>
        </p:nvSpPr>
        <p:spPr>
          <a:xfrm>
            <a:off x="533399" y="575831"/>
            <a:ext cx="538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“環境首都”水俣市に学ぼう　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時間目</a:t>
            </a:r>
          </a:p>
        </p:txBody>
      </p:sp>
    </p:spTree>
    <p:extLst>
      <p:ext uri="{BB962C8B-B14F-4D97-AF65-F5344CB8AC3E}">
        <p14:creationId xmlns:p14="http://schemas.microsoft.com/office/powerpoint/2010/main" val="182040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2C4945-AD89-40AF-AC7A-960E4FCC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ja-JP" smtClean="0"/>
              <a:t>3</a:t>
            </a:fld>
            <a:endParaRPr lang="ja-JP" altLang="en-US" dirty="0"/>
          </a:p>
        </p:txBody>
      </p:sp>
      <p:pic>
        <p:nvPicPr>
          <p:cNvPr id="11" name="図 10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940158FB-809D-451D-B8FE-410508CFC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841" y="949969"/>
            <a:ext cx="5162550" cy="495806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C0823E-1810-4015-9CAB-A1CD094EC665}"/>
              </a:ext>
            </a:extLst>
          </p:cNvPr>
          <p:cNvSpPr txBox="1"/>
          <p:nvPr/>
        </p:nvSpPr>
        <p:spPr>
          <a:xfrm>
            <a:off x="847159" y="573051"/>
            <a:ext cx="4399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魚（いお）わく海</a:t>
            </a:r>
            <a:endParaRPr kumimoji="1" lang="en-US" altLang="ja-JP" sz="4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～不知火海（八代海）～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F4B3CC-BBC0-49D9-A237-D1BB37FBC112}"/>
              </a:ext>
            </a:extLst>
          </p:cNvPr>
          <p:cNvSpPr txBox="1"/>
          <p:nvPr/>
        </p:nvSpPr>
        <p:spPr>
          <a:xfrm>
            <a:off x="7304698" y="6069722"/>
            <a:ext cx="439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図：「水俣病を学ぼう！」水俣病関連啓発リーフレット／熊本県　より　　　　　　　　　　　　　　　　　　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18638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2C4945-AD89-40AF-AC7A-960E4FCC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ja-JP" sz="9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F12840-445D-4FED-906D-EB90613ED4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334" y="435186"/>
            <a:ext cx="2863527" cy="2158889"/>
          </a:xfrm>
          <a:prstGeom prst="rect">
            <a:avLst/>
          </a:prstGeom>
        </p:spPr>
      </p:pic>
      <p:pic>
        <p:nvPicPr>
          <p:cNvPr id="5" name="図 4" descr="写真, 立つ, 男, 持つ が含まれている画像&#10;&#10;自動的に生成された説明">
            <a:extLst>
              <a:ext uri="{FF2B5EF4-FFF2-40B4-BE49-F238E27FC236}">
                <a16:creationId xmlns:a16="http://schemas.microsoft.com/office/drawing/2014/main" id="{AB4733C6-9183-423D-ADE3-21184C227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625" y="349461"/>
            <a:ext cx="5545123" cy="594989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D7538B1-C794-4ACE-81EE-FDBB36366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827654"/>
            <a:ext cx="5973997" cy="202590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2690D9-0E29-4489-AD57-C0A2823FBEC7}"/>
              </a:ext>
            </a:extLst>
          </p:cNvPr>
          <p:cNvSpPr txBox="1"/>
          <p:nvPr/>
        </p:nvSpPr>
        <p:spPr>
          <a:xfrm>
            <a:off x="723334" y="2799513"/>
            <a:ext cx="286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写真：「やってみよう！身近な環境づくり」／</a:t>
            </a:r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水俣病資料館学習資料より　　　　　　　　　　　　　　　　　　　　　　　　　　　　　　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AF2A46-CC0F-4DDC-85D8-2C09F14468DA}"/>
              </a:ext>
            </a:extLst>
          </p:cNvPr>
          <p:cNvSpPr txBox="1"/>
          <p:nvPr/>
        </p:nvSpPr>
        <p:spPr>
          <a:xfrm>
            <a:off x="6220062" y="476880"/>
            <a:ext cx="4909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写真：「みなまた海の記憶」／水俣病資料館学習資料　より　　　　　　　　　　　　　　　　　　　　　　　　　　　　　　　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59D4A82-5C63-4262-9121-2F46F0CA7BA6}"/>
              </a:ext>
            </a:extLst>
          </p:cNvPr>
          <p:cNvSpPr/>
          <p:nvPr/>
        </p:nvSpPr>
        <p:spPr>
          <a:xfrm>
            <a:off x="9516000" y="1222653"/>
            <a:ext cx="2172748" cy="2038525"/>
          </a:xfrm>
          <a:prstGeom prst="ellipse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76FB92-E39B-43CC-BE08-880F893A68DE}"/>
              </a:ext>
            </a:extLst>
          </p:cNvPr>
          <p:cNvSpPr txBox="1"/>
          <p:nvPr/>
        </p:nvSpPr>
        <p:spPr>
          <a:xfrm>
            <a:off x="10168157" y="3504488"/>
            <a:ext cx="125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工場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B76054-462D-4839-AB6F-3ADB9B58275B}"/>
              </a:ext>
            </a:extLst>
          </p:cNvPr>
          <p:cNvSpPr txBox="1"/>
          <p:nvPr/>
        </p:nvSpPr>
        <p:spPr>
          <a:xfrm>
            <a:off x="3696353" y="1222653"/>
            <a:ext cx="268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工場の排水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9F520C2-E85C-422E-B9D6-E33BB3B5E39F}"/>
              </a:ext>
            </a:extLst>
          </p:cNvPr>
          <p:cNvCxnSpPr>
            <a:cxnSpLocks/>
          </p:cNvCxnSpPr>
          <p:nvPr/>
        </p:nvCxnSpPr>
        <p:spPr>
          <a:xfrm>
            <a:off x="6160156" y="1520783"/>
            <a:ext cx="1755119" cy="2098717"/>
          </a:xfrm>
          <a:prstGeom prst="straightConnector1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B4338B0-4970-4AF6-AC02-455D203CBA40}"/>
              </a:ext>
            </a:extLst>
          </p:cNvPr>
          <p:cNvCxnSpPr>
            <a:cxnSpLocks/>
          </p:cNvCxnSpPr>
          <p:nvPr/>
        </p:nvCxnSpPr>
        <p:spPr>
          <a:xfrm flipH="1">
            <a:off x="2787057" y="1512894"/>
            <a:ext cx="909296" cy="0"/>
          </a:xfrm>
          <a:prstGeom prst="straightConnector1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E3AE20-97B1-42DE-B292-9A17EB6740AA}"/>
              </a:ext>
            </a:extLst>
          </p:cNvPr>
          <p:cNvSpPr txBox="1"/>
          <p:nvPr/>
        </p:nvSpPr>
        <p:spPr>
          <a:xfrm>
            <a:off x="641934" y="5964479"/>
            <a:ext cx="4602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図：「はじめて学ぶ水俣病」水俣病関連啓発リーフレット／熊本県　より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1438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2EFDEA-AB8A-420E-ADF4-53D2E9FE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ja-JP" sz="9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D4FA35-7B71-4D7C-B01C-4C66EC765E8F}"/>
              </a:ext>
            </a:extLst>
          </p:cNvPr>
          <p:cNvSpPr txBox="1"/>
          <p:nvPr/>
        </p:nvSpPr>
        <p:spPr>
          <a:xfrm>
            <a:off x="909182" y="2129329"/>
            <a:ext cx="10601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自分たちのあやまちを</a:t>
            </a:r>
            <a:endParaRPr kumimoji="1" lang="en-US" altLang="ja-JP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認めてほしい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DEDBF3-FFFD-4826-A07E-5BA52E37F9F0}"/>
              </a:ext>
            </a:extLst>
          </p:cNvPr>
          <p:cNvSpPr txBox="1"/>
          <p:nvPr/>
        </p:nvSpPr>
        <p:spPr>
          <a:xfrm>
            <a:off x="2799895" y="4630252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～裁判でのたたかい～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24FA2F-476F-4441-855B-630B0DEF5966}"/>
              </a:ext>
            </a:extLst>
          </p:cNvPr>
          <p:cNvSpPr txBox="1"/>
          <p:nvPr/>
        </p:nvSpPr>
        <p:spPr>
          <a:xfrm>
            <a:off x="533399" y="575831"/>
            <a:ext cx="538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“環境首都”水俣市に学ぼう　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時間目</a:t>
            </a:r>
          </a:p>
        </p:txBody>
      </p:sp>
    </p:spTree>
    <p:extLst>
      <p:ext uri="{BB962C8B-B14F-4D97-AF65-F5344CB8AC3E}">
        <p14:creationId xmlns:p14="http://schemas.microsoft.com/office/powerpoint/2010/main" val="38672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ja-JP" sz="9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077B91-15AF-4646-92CB-30AB9E2453EC}"/>
              </a:ext>
            </a:extLst>
          </p:cNvPr>
          <p:cNvSpPr txBox="1"/>
          <p:nvPr/>
        </p:nvSpPr>
        <p:spPr>
          <a:xfrm>
            <a:off x="1431900" y="550555"/>
            <a:ext cx="962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病気にされた患者さんや家族のたたかい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9897D2-9E40-4F58-9626-DA0AEF0850E9}"/>
              </a:ext>
            </a:extLst>
          </p:cNvPr>
          <p:cNvSpPr txBox="1"/>
          <p:nvPr/>
        </p:nvSpPr>
        <p:spPr>
          <a:xfrm>
            <a:off x="795596" y="1615176"/>
            <a:ext cx="916755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工場の責任を明らかにするさいばん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（第一次そしょう）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75E23C-5448-49F1-BCE7-B8A9BC987B0E}"/>
              </a:ext>
            </a:extLst>
          </p:cNvPr>
          <p:cNvSpPr txBox="1"/>
          <p:nvPr/>
        </p:nvSpPr>
        <p:spPr>
          <a:xfrm>
            <a:off x="1431900" y="2712579"/>
            <a:ext cx="989332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病気になったことを認めさせるさいばん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（第二次そしょう）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49A920-B65F-480D-9639-9FBFA59C6E74}"/>
              </a:ext>
            </a:extLst>
          </p:cNvPr>
          <p:cNvSpPr txBox="1"/>
          <p:nvPr/>
        </p:nvSpPr>
        <p:spPr>
          <a:xfrm>
            <a:off x="2508222" y="3825719"/>
            <a:ext cx="947422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国や県の責任を明らかにするさいばん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（第三次そしょう）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57EC73-3994-4432-A317-70088DD336D5}"/>
              </a:ext>
            </a:extLst>
          </p:cNvPr>
          <p:cNvSpPr txBox="1"/>
          <p:nvPr/>
        </p:nvSpPr>
        <p:spPr>
          <a:xfrm>
            <a:off x="522260" y="2264298"/>
            <a:ext cx="132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1969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160738-FEDF-4839-9599-8DEA0550D51A}"/>
              </a:ext>
            </a:extLst>
          </p:cNvPr>
          <p:cNvSpPr txBox="1"/>
          <p:nvPr/>
        </p:nvSpPr>
        <p:spPr>
          <a:xfrm>
            <a:off x="1184247" y="3375100"/>
            <a:ext cx="132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1973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9B5A02-27A7-4FCE-9564-F0768FE3E4B9}"/>
              </a:ext>
            </a:extLst>
          </p:cNvPr>
          <p:cNvSpPr txBox="1"/>
          <p:nvPr/>
        </p:nvSpPr>
        <p:spPr>
          <a:xfrm>
            <a:off x="2508222" y="4449579"/>
            <a:ext cx="132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1980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年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2FD5DF-825C-479D-A771-30C660008DE8}"/>
              </a:ext>
            </a:extLst>
          </p:cNvPr>
          <p:cNvSpPr txBox="1"/>
          <p:nvPr/>
        </p:nvSpPr>
        <p:spPr>
          <a:xfrm>
            <a:off x="2508224" y="5845780"/>
            <a:ext cx="1323975" cy="46166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2004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2DAAEF-CD4C-4AD7-9FD4-371F904C8654}"/>
              </a:ext>
            </a:extLst>
          </p:cNvPr>
          <p:cNvSpPr txBox="1"/>
          <p:nvPr/>
        </p:nvSpPr>
        <p:spPr>
          <a:xfrm>
            <a:off x="1184246" y="4816359"/>
            <a:ext cx="1323975" cy="46166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1985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年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6C99F7D-DA3A-434C-9EC2-1AB573C3E126}"/>
              </a:ext>
            </a:extLst>
          </p:cNvPr>
          <p:cNvCxnSpPr>
            <a:cxnSpLocks/>
          </p:cNvCxnSpPr>
          <p:nvPr/>
        </p:nvCxnSpPr>
        <p:spPr>
          <a:xfrm>
            <a:off x="981075" y="2725963"/>
            <a:ext cx="0" cy="70303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20620AB-4054-4AE0-937F-5217548C9B83}"/>
              </a:ext>
            </a:extLst>
          </p:cNvPr>
          <p:cNvCxnSpPr>
            <a:cxnSpLocks/>
          </p:cNvCxnSpPr>
          <p:nvPr/>
        </p:nvCxnSpPr>
        <p:spPr>
          <a:xfrm>
            <a:off x="1647825" y="3877405"/>
            <a:ext cx="0" cy="83747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DBB7413-609A-427A-A747-E357B0A7AFB0}"/>
              </a:ext>
            </a:extLst>
          </p:cNvPr>
          <p:cNvCxnSpPr>
            <a:cxnSpLocks/>
          </p:cNvCxnSpPr>
          <p:nvPr/>
        </p:nvCxnSpPr>
        <p:spPr>
          <a:xfrm>
            <a:off x="3028950" y="4859289"/>
            <a:ext cx="0" cy="83747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E0166F-1C9C-4E90-8C54-B9CA73654590}"/>
              </a:ext>
            </a:extLst>
          </p:cNvPr>
          <p:cNvSpPr txBox="1"/>
          <p:nvPr/>
        </p:nvSpPr>
        <p:spPr>
          <a:xfrm>
            <a:off x="4848225" y="4938859"/>
            <a:ext cx="672464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なぜ、こんなに時間がかかってしまったのでしょうか。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3390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3" grpId="0"/>
      <p:bldP spid="9" grpId="0"/>
      <p:bldP spid="10" grpId="0"/>
      <p:bldP spid="11" grpId="0" animBg="1"/>
      <p:bldP spid="1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2EFDEA-AB8A-420E-ADF4-53D2E9FE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ja-JP" sz="9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0FE022-D1A1-4C73-B739-1068589A8D32}"/>
              </a:ext>
            </a:extLst>
          </p:cNvPr>
          <p:cNvSpPr txBox="1"/>
          <p:nvPr/>
        </p:nvSpPr>
        <p:spPr>
          <a:xfrm>
            <a:off x="3719058" y="1967404"/>
            <a:ext cx="518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もやい直し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5736FB-873A-4B1E-A65C-3FA6A4746258}"/>
              </a:ext>
            </a:extLst>
          </p:cNvPr>
          <p:cNvSpPr txBox="1"/>
          <p:nvPr/>
        </p:nvSpPr>
        <p:spPr>
          <a:xfrm>
            <a:off x="1323975" y="3585493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～“環境首都”水俣市は</a:t>
            </a:r>
            <a:endParaRPr kumimoji="1"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 どのようにして生まれたのか～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623C8B-920A-4498-A6C7-B6E97929D755}"/>
              </a:ext>
            </a:extLst>
          </p:cNvPr>
          <p:cNvSpPr txBox="1"/>
          <p:nvPr/>
        </p:nvSpPr>
        <p:spPr>
          <a:xfrm>
            <a:off x="533399" y="575831"/>
            <a:ext cx="538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“環境首都”水俣市に学ぼう　</a:t>
            </a:r>
            <a:r>
              <a:rPr kumimoji="1" lang="en-US" altLang="ja-JP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</a:t>
            </a:r>
            <a:r>
              <a:rPr kumimoji="1" lang="ja-JP" altLang="en-US" sz="2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時間目</a:t>
            </a:r>
          </a:p>
        </p:txBody>
      </p:sp>
    </p:spTree>
    <p:extLst>
      <p:ext uri="{BB962C8B-B14F-4D97-AF65-F5344CB8AC3E}">
        <p14:creationId xmlns:p14="http://schemas.microsoft.com/office/powerpoint/2010/main" val="18383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ja-JP" sz="9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C6A714-C8DD-4E30-954A-31B18320689A}"/>
              </a:ext>
            </a:extLst>
          </p:cNvPr>
          <p:cNvSpPr txBox="1"/>
          <p:nvPr/>
        </p:nvSpPr>
        <p:spPr>
          <a:xfrm>
            <a:off x="612750" y="483880"/>
            <a:ext cx="962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1974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年 公害防止事業がはじまる。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DC78EF-14CE-415C-8557-29011FFF6B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496" y="1448179"/>
            <a:ext cx="4721250" cy="339506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B593F00-86D9-4C41-B237-148DACD43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4745" y="1448179"/>
            <a:ext cx="4721250" cy="3395065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F1B83D43-2163-45C3-BF96-F90292478A7A}"/>
              </a:ext>
            </a:extLst>
          </p:cNvPr>
          <p:cNvSpPr/>
          <p:nvPr/>
        </p:nvSpPr>
        <p:spPr>
          <a:xfrm>
            <a:off x="5574136" y="2791768"/>
            <a:ext cx="890219" cy="707886"/>
          </a:xfrm>
          <a:prstGeom prst="right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B600D7-1FB2-4F0C-8FC8-AE8CD2320654}"/>
              </a:ext>
            </a:extLst>
          </p:cNvPr>
          <p:cNvSpPr txBox="1"/>
          <p:nvPr/>
        </p:nvSpPr>
        <p:spPr>
          <a:xfrm>
            <a:off x="5574136" y="5293875"/>
            <a:ext cx="623887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1990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年　エコパーク水俣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EF2A16-6597-47FD-A580-DE33CC9A9800}"/>
              </a:ext>
            </a:extLst>
          </p:cNvPr>
          <p:cNvSpPr txBox="1"/>
          <p:nvPr/>
        </p:nvSpPr>
        <p:spPr>
          <a:xfrm>
            <a:off x="7358658" y="4843244"/>
            <a:ext cx="472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3E2F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写真：「水俣病を学ぼう！」水俣病関連啓発リーフレット／熊本県　より　　　　　　　　　　　　　　　　　　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7370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9</a:t>
            </a:fld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C6A714-C8DD-4E30-954A-31B18320689A}"/>
              </a:ext>
            </a:extLst>
          </p:cNvPr>
          <p:cNvSpPr txBox="1"/>
          <p:nvPr/>
        </p:nvSpPr>
        <p:spPr>
          <a:xfrm>
            <a:off x="565125" y="616295"/>
            <a:ext cx="677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“もやい直し”がはじまる。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B600D7-1FB2-4F0C-8FC8-AE8CD2320654}"/>
              </a:ext>
            </a:extLst>
          </p:cNvPr>
          <p:cNvSpPr txBox="1"/>
          <p:nvPr/>
        </p:nvSpPr>
        <p:spPr>
          <a:xfrm>
            <a:off x="7642425" y="1689906"/>
            <a:ext cx="382567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tx2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市長さんが謝罪</a:t>
            </a:r>
          </a:p>
        </p:txBody>
      </p:sp>
      <p:pic>
        <p:nvPicPr>
          <p:cNvPr id="3" name="図 2" descr="男, 立つ, 持つ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9900E63-4020-45A3-9C4D-7D9DC2FA7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672753"/>
            <a:ext cx="6907530" cy="4454652"/>
          </a:xfrm>
          <a:prstGeom prst="rect">
            <a:avLst/>
          </a:prstGeom>
        </p:spPr>
      </p:pic>
      <p:pic>
        <p:nvPicPr>
          <p:cNvPr id="16" name="図 15" descr="人, 写真, 民衆, 群衆 が含まれている画像&#10;&#10;自動的に生成された説明">
            <a:extLst>
              <a:ext uri="{FF2B5EF4-FFF2-40B4-BE49-F238E27FC236}">
                <a16:creationId xmlns:a16="http://schemas.microsoft.com/office/drawing/2014/main" id="{C8EDAC93-20BA-4529-A74C-6E8820949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9" y="2704464"/>
            <a:ext cx="3214171" cy="237493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C1BF68-AA33-479F-8C2C-3784541CD6AF}"/>
              </a:ext>
            </a:extLst>
          </p:cNvPr>
          <p:cNvSpPr txBox="1"/>
          <p:nvPr/>
        </p:nvSpPr>
        <p:spPr>
          <a:xfrm>
            <a:off x="8337026" y="5295734"/>
            <a:ext cx="331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市民みんなで国・県・</a:t>
            </a:r>
            <a:endParaRPr kumimoji="1" lang="en-US" altLang="ja-JP" sz="2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工場と話し合う。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B75B00-847E-4D99-9CD0-7F4594BDB2EF}"/>
              </a:ext>
            </a:extLst>
          </p:cNvPr>
          <p:cNvSpPr txBox="1"/>
          <p:nvPr/>
        </p:nvSpPr>
        <p:spPr>
          <a:xfrm>
            <a:off x="8237065" y="6198977"/>
            <a:ext cx="3954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写真：「水俣病</a:t>
            </a:r>
            <a:r>
              <a:rPr kumimoji="1" lang="en-US" altLang="ja-JP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の知識」／水俣病資料館学習資料より　　　　　　　　　　　　　　　　　　　　　　　　　　　　　　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2265AE-191E-4A84-90E3-385D4A851456}"/>
              </a:ext>
            </a:extLst>
          </p:cNvPr>
          <p:cNvSpPr txBox="1"/>
          <p:nvPr/>
        </p:nvSpPr>
        <p:spPr>
          <a:xfrm>
            <a:off x="565125" y="6198978"/>
            <a:ext cx="2058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写真：水俣病資料館</a:t>
            </a:r>
            <a:r>
              <a:rPr kumimoji="1" lang="en-US" altLang="ja-JP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200" dirty="0">
                <a:solidFill>
                  <a:schemeClr val="tx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0049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7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環境保護 16 x 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0_TF03098889.potx" id="{59149FCB-0328-4034-A41E-B77E05CBC25E}" vid="{0929C2EF-0ECE-4D88-B3ED-4640F1EB2043}"/>
    </a:ext>
  </a:extLst>
</a:theme>
</file>

<file path=ppt/theme/theme2.xml><?xml version="1.0" encoding="utf-8"?>
<a:theme xmlns:a="http://schemas.openxmlformats.org/drawingml/2006/main" name="Office テーマ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自然環境保護の教育用写真入りプレゼンテーション</Template>
  <TotalTime>3125</TotalTime>
  <Words>727</Words>
  <Application>Microsoft Office PowerPoint</Application>
  <PresentationFormat>ワイド画面</PresentationFormat>
  <Paragraphs>121</Paragraphs>
  <Slides>17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Meiryo UI</vt:lpstr>
      <vt:lpstr>UD デジタル 教科書体 NP-R</vt:lpstr>
      <vt:lpstr>Arial</vt:lpstr>
      <vt:lpstr>Corbel</vt:lpstr>
      <vt:lpstr>環境保護 16 x 9</vt:lpstr>
      <vt:lpstr>“環境首都” 　水俣市に学ぼう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“環境首都” 　水俣市に学ぼう</dc:title>
  <dc:creator>松本 英将</dc:creator>
  <cp:lastModifiedBy>英将 松本</cp:lastModifiedBy>
  <cp:revision>99</cp:revision>
  <cp:lastPrinted>2020-11-16T23:08:15Z</cp:lastPrinted>
  <dcterms:created xsi:type="dcterms:W3CDTF">2020-07-06T00:11:28Z</dcterms:created>
  <dcterms:modified xsi:type="dcterms:W3CDTF">2023-07-31T20:44:31Z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