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11" r:id="rId3"/>
    <p:sldId id="312" r:id="rId4"/>
    <p:sldId id="313" r:id="rId5"/>
    <p:sldId id="314" r:id="rId6"/>
    <p:sldId id="315" r:id="rId7"/>
    <p:sldId id="316" r:id="rId8"/>
    <p:sldId id="335" r:id="rId9"/>
    <p:sldId id="334" r:id="rId10"/>
    <p:sldId id="320" r:id="rId11"/>
    <p:sldId id="336" r:id="rId12"/>
    <p:sldId id="321" r:id="rId13"/>
    <p:sldId id="337" r:id="rId14"/>
    <p:sldId id="338" r:id="rId15"/>
    <p:sldId id="339" r:id="rId16"/>
    <p:sldId id="340" r:id="rId17"/>
    <p:sldId id="341" r:id="rId18"/>
    <p:sldId id="261" r:id="rId19"/>
    <p:sldId id="342" r:id="rId20"/>
    <p:sldId id="325" r:id="rId21"/>
  </p:sldIdLst>
  <p:sldSz cx="12192000" cy="6858000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CB2"/>
    <a:srgbClr val="FFD03B"/>
    <a:srgbClr val="A9CC8E"/>
    <a:srgbClr val="336600"/>
    <a:srgbClr val="66FF33"/>
    <a:srgbClr val="669900"/>
    <a:srgbClr val="FF3399"/>
    <a:srgbClr val="CCFFFF"/>
    <a:srgbClr val="CCFF99"/>
    <a:srgbClr val="DF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1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CCF994F-96C8-4C38-9EAD-DAAAFF9C4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68AC8B-5106-4048-AC52-C14EBE2644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6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9598-F334-4BB5-B889-E74C738D955E}" type="datetimeFigureOut">
              <a:rPr kumimoji="1" lang="ja-JP" altLang="en-US" smtClean="0"/>
              <a:t>2022/3/28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02778-6C57-4466-9B65-979454528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9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394131B-10B3-4B43-97E2-33540C8A5A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76918" y="2205039"/>
            <a:ext cx="8595783" cy="1152525"/>
          </a:xfrm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D1C36F8-87E4-4A18-BBC7-5F2EBBCD06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7101" y="3644900"/>
            <a:ext cx="9393767" cy="2089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B33DF6D-B901-4D68-9765-D797810280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512233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950A01E-1A83-4DB2-95AA-639BF41110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057651" y="6245225"/>
            <a:ext cx="4696883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D4C5DAFC-ECC3-4B78-962C-3D35412865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639301" y="6245225"/>
            <a:ext cx="2216151" cy="476250"/>
          </a:xfrm>
        </p:spPr>
        <p:txBody>
          <a:bodyPr/>
          <a:lstStyle>
            <a:lvl1pPr>
              <a:defRPr/>
            </a:lvl1pPr>
          </a:lstStyle>
          <a:p>
            <a:fld id="{AB335372-E4A5-43DF-B18E-BDEFF3A0B1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608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83A39-3532-4D5D-A675-FB1E59CE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929AAD-5618-429C-9089-24440D561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02FF2E-FF88-4A0F-A184-35833718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74AF79-78D4-41D8-A3AE-57926109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7FA3BE-5BAB-47D4-992B-627B502E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AADB-6145-4236-869A-86E82C9F0E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170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35E0F-66F5-4F02-AD78-64C33AE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4D638F-4F8C-4ED3-B88D-9B927499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56C916-13A5-481C-A0D8-0688B86E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F3CE7A-98CE-4643-B1CD-0D469C5C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EEBC49-9BB7-4EBD-B3D5-B6E868E3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BB40C-97A8-4BD7-AA4C-5E90567D18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8192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7B744-0B1B-460D-A077-763E6A7B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A90AAD-308E-4100-A197-583C5C0D1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834" y="1916113"/>
            <a:ext cx="5082117" cy="4210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58D409-E539-487A-BCF2-FB735FCE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2" y="1916113"/>
            <a:ext cx="5084233" cy="4210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56A658-694A-4B81-B376-42B5554B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8774BB-277F-4353-8696-A311A1C7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B8AD4C-ED35-49C5-BA81-22241A63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BBEC0-95AE-46F9-AFC1-F72236427E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516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219ACE-AF4A-49DD-A4DD-E9B7840E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93FE67-C04D-4D7E-8C48-AC0E47C6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FF2C66-C59C-4B27-BDE4-85A2477E1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E3D94C-509F-4B98-887B-122342806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7F6CB1-7D00-4D82-AF4C-95F7F0CF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F30902-7344-4FEB-82DB-BFD234C3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91E25A-684E-4C05-9A8D-811EB63A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C95E9A0-7A0F-4537-B14F-05389BD0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DD8F1-A365-48D7-A09F-5CB801F8B9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212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2CD8C6-02C8-4A51-BFDA-BBF32B75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300412-484B-4641-8946-AF53CE83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76058A-F35E-4067-9964-C20D2E3E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94C29A-48AB-4A86-904D-18457173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6A44-2890-493D-B7D9-592D1E9D3C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07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45C71B-20B6-4818-8FA2-352092CA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8F91211-EFE7-4EAC-BF7B-9278BBAD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AF0D28-165C-402B-968D-49E85D06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018F-ED23-4C58-B424-079B30FB27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049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68494-6BCD-4CF7-A7B3-A23CD343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A14D3A-E049-4E4D-9FE6-1AEBF0FE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F38BBC-C427-4C68-9580-7A26567B7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40A4A2-E94F-4EDF-ACD4-0ED45891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4D8E88-8A5F-4E22-A775-9E0163E2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3AF862-716E-4498-9FFF-08F08270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992B-FB00-4BBE-9778-B31BE8175E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178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9A6D5A-DBE1-46F7-9C27-1DB5B3F4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CC8A39C-15DC-45BA-9FEA-FCB667596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310537-8421-4D81-987E-515C6D562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679B3C-4484-4D9E-B219-2FE05D0D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A8D8EA-189B-447A-9C1E-CF31C90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AD860C-C191-4F10-8381-CFC04DCE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BCDB2-F904-4465-B5FE-AA7BC3D834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1772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8A762-8B14-46EE-A4BC-C79FEE84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86A7DC-73EB-4457-98AD-A1E0269C0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20BC68-35A4-4BF8-BEF3-E3185284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576A0F-9870-40B2-9911-0E7D626B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D106D4-123B-4551-A0FE-2BDA868D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2B1DA-B565-4867-95AB-E1575163B5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848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DB48CA-6610-4A44-9034-1EE7FF5AF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46584" y="635001"/>
            <a:ext cx="2590800" cy="5491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EFC023-1711-4E29-95FF-BA2513209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7834" y="635001"/>
            <a:ext cx="7575551" cy="5491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38BD32-4F16-492C-8582-79F39F0B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97C26E-0C0C-4FA9-8E41-6E43DA2D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FBB31A-6A09-4E9D-BCAE-6B57005C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A9485-F410-4890-AD88-FDEC6A30C8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75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A453642-2237-4968-A323-E2859718C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7833" y="635001"/>
            <a:ext cx="9482667" cy="993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2B3DA7B-4E3C-4E18-8B3E-265917E7A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7834" y="1916113"/>
            <a:ext cx="10369551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9FF7D12-D213-4476-B00E-6C17FC973D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1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E8F8FDB-BB30-4681-9ED1-AC97FF694E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7651" y="6245225"/>
            <a:ext cx="39010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96EB0120-664C-49DD-8100-BE31119764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2584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4F3188B9-E7C9-4778-9215-53EA60DC4EC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9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 kern="1200">
          <a:solidFill>
            <a:srgbClr val="3399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 kern="1200">
          <a:solidFill>
            <a:srgbClr val="3399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3399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3399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">
            <a:extLst>
              <a:ext uri="{FF2B5EF4-FFF2-40B4-BE49-F238E27FC236}">
                <a16:creationId xmlns:a16="http://schemas.microsoft.com/office/drawing/2014/main" id="{687B836F-DA86-43C1-B8F8-CE2816795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1" y="1341438"/>
            <a:ext cx="7343775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って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なんだろう？</a:t>
            </a:r>
            <a:endParaRPr kumimoji="1" lang="ja-JP" alt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DADA71-6F49-43D5-BC0E-BCB0B0B0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32" y="860138"/>
            <a:ext cx="1287742" cy="14943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CD7599B-8976-432C-B267-9EEAE01DE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82" y="5016486"/>
            <a:ext cx="1287742" cy="13566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932D8B-88BB-44A1-BA22-734763DB6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983" y="4902305"/>
            <a:ext cx="1120237" cy="14707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93F710-06F8-43A7-9B16-AEC293497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779" y="4902305"/>
            <a:ext cx="112785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EDD30F1-598F-4C10-8C0D-C39958FE008A}"/>
              </a:ext>
            </a:extLst>
          </p:cNvPr>
          <p:cNvGrpSpPr/>
          <p:nvPr/>
        </p:nvGrpSpPr>
        <p:grpSpPr>
          <a:xfrm>
            <a:off x="1409092" y="1959429"/>
            <a:ext cx="9271491" cy="2615753"/>
            <a:chOff x="1284187" y="1959429"/>
            <a:chExt cx="9271491" cy="261575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61D6F20-4966-4527-B5E2-81ACD043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9888" y="2145671"/>
              <a:ext cx="2035790" cy="239249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3E96798-8D37-4C82-9FB8-4470CA6BB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3495" y="2086705"/>
              <a:ext cx="2293819" cy="2408129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8D0ADDA-E1ED-499F-BD0A-5176AC074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4187" y="1959429"/>
              <a:ext cx="1981528" cy="2558121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55F7DF2-5C8F-43F7-AE9B-9B1E2B1D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4688" y="2100715"/>
              <a:ext cx="1857826" cy="2474467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142ADA5-72EC-4AC0-9288-BC0ED768447B}"/>
              </a:ext>
            </a:extLst>
          </p:cNvPr>
          <p:cNvSpPr txBox="1"/>
          <p:nvPr/>
        </p:nvSpPr>
        <p:spPr>
          <a:xfrm>
            <a:off x="1511416" y="5970683"/>
            <a:ext cx="916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もし、朝、教室に入ったときに、こんなふうだったら？</a:t>
            </a:r>
          </a:p>
        </p:txBody>
      </p:sp>
    </p:spTree>
    <p:extLst>
      <p:ext uri="{BB962C8B-B14F-4D97-AF65-F5344CB8AC3E}">
        <p14:creationId xmlns:p14="http://schemas.microsoft.com/office/powerpoint/2010/main" val="39665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2FB391FB-A362-4722-9F8C-533FF7EC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6" y="1226572"/>
            <a:ext cx="878204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200" dirty="0"/>
              <a:t>かおのかたち、かみのいろ、せのたかさ　は、</a:t>
            </a:r>
          </a:p>
          <a:p>
            <a:endParaRPr lang="ja-JP" altLang="en-US" sz="4000" dirty="0"/>
          </a:p>
          <a:p>
            <a:r>
              <a:rPr lang="ja-JP" altLang="en-US" sz="4800" dirty="0"/>
              <a:t>ちがっているのが、</a:t>
            </a:r>
            <a:r>
              <a:rPr lang="ja-JP" altLang="en-US" sz="4800" dirty="0">
                <a:solidFill>
                  <a:srgbClr val="FF0000"/>
                </a:solidFill>
              </a:rPr>
              <a:t>「ふつう」</a:t>
            </a:r>
            <a:r>
              <a:rPr lang="ja-JP" altLang="en-US" sz="4800" dirty="0"/>
              <a:t>。</a:t>
            </a:r>
          </a:p>
          <a:p>
            <a:r>
              <a:rPr lang="ja-JP" altLang="en-US" sz="4800" dirty="0"/>
              <a:t>ちがっているから、たのしい。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E148C2-73F0-4ADA-84AC-1C23673E8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154" y="3904228"/>
            <a:ext cx="1638442" cy="237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15107246-5D9B-4C71-8427-A1F080EE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4" y="928301"/>
            <a:ext cx="85042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4800" dirty="0"/>
              <a:t>あなたの </a:t>
            </a:r>
            <a:r>
              <a:rPr lang="ja-JP" altLang="en-US" sz="4800" dirty="0">
                <a:solidFill>
                  <a:srgbClr val="FF0000"/>
                </a:solidFill>
              </a:rPr>
              <a:t>ふるさと </a:t>
            </a:r>
            <a:r>
              <a:rPr lang="ja-JP" altLang="en-US" sz="4800" dirty="0"/>
              <a:t>は？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D7CC2AA-BACA-45E2-829E-030EEA1C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2388423"/>
            <a:ext cx="88042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ふるさと</a:t>
            </a:r>
            <a:r>
              <a:rPr lang="ja-JP" altLang="en-US" sz="3600" dirty="0"/>
              <a:t>っていうのは、</a:t>
            </a:r>
            <a:endParaRPr lang="en-US" altLang="ja-JP" sz="3600" dirty="0"/>
          </a:p>
          <a:p>
            <a:endParaRPr lang="ja-JP" altLang="en-US" sz="3600" dirty="0"/>
          </a:p>
          <a:p>
            <a:r>
              <a:rPr lang="ja-JP" altLang="en-US" sz="3600" dirty="0">
                <a:solidFill>
                  <a:srgbClr val="008000"/>
                </a:solidFill>
                <a:latin typeface="HGP平成角ｺﾞｼｯｸ体W5" pitchFamily="50" charset="-128"/>
              </a:rPr>
              <a:t>■ あなたが うまれそだった ところ</a:t>
            </a:r>
            <a:endParaRPr lang="en-US" altLang="ja-JP" sz="3600" dirty="0">
              <a:solidFill>
                <a:srgbClr val="008000"/>
              </a:solidFill>
              <a:latin typeface="HGP平成角ｺﾞｼｯｸ体W5" pitchFamily="50" charset="-128"/>
            </a:endParaRPr>
          </a:p>
          <a:p>
            <a:endParaRPr lang="ja-JP" altLang="en-US" sz="3600" dirty="0">
              <a:solidFill>
                <a:srgbClr val="008000"/>
              </a:solidFill>
              <a:latin typeface="HGP平成角ｺﾞｼｯｸ体W5" pitchFamily="50" charset="-128"/>
            </a:endParaRPr>
          </a:p>
          <a:p>
            <a:r>
              <a:rPr lang="ja-JP" altLang="en-US" sz="3600" dirty="0">
                <a:solidFill>
                  <a:srgbClr val="008000"/>
                </a:solidFill>
                <a:latin typeface="HGP平成角ｺﾞｼｯｸ体W5" pitchFamily="50" charset="-128"/>
              </a:rPr>
              <a:t>■ あなたの おとうさんや おかあさんが </a:t>
            </a:r>
          </a:p>
          <a:p>
            <a:r>
              <a:rPr lang="ja-JP" altLang="en-US" sz="3600" dirty="0">
                <a:solidFill>
                  <a:srgbClr val="008000"/>
                </a:solidFill>
                <a:latin typeface="HGP平成角ｺﾞｼｯｸ体W5" pitchFamily="50" charset="-128"/>
              </a:rPr>
              <a:t>　　　　　　　　 うまれそだったところ</a:t>
            </a:r>
            <a:r>
              <a:rPr lang="en-US" altLang="ja-JP" sz="3600" dirty="0">
                <a:ea typeface="ＭＳ Ｐゴシック" panose="020B0600070205080204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6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9A4CBB68-9D78-4A28-9DD8-B6AA4FA8DEF2}"/>
              </a:ext>
            </a:extLst>
          </p:cNvPr>
          <p:cNvSpPr/>
          <p:nvPr/>
        </p:nvSpPr>
        <p:spPr>
          <a:xfrm>
            <a:off x="3486150" y="5010150"/>
            <a:ext cx="5781671" cy="1096632"/>
          </a:xfrm>
          <a:prstGeom prst="wedgeRoundRectCallout">
            <a:avLst>
              <a:gd name="adj1" fmla="val -56088"/>
              <a:gd name="adj2" fmla="val 43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5929B62-78D9-446A-8B6B-30A7735F8FF9}"/>
              </a:ext>
            </a:extLst>
          </p:cNvPr>
          <p:cNvSpPr/>
          <p:nvPr/>
        </p:nvSpPr>
        <p:spPr>
          <a:xfrm>
            <a:off x="4619625" y="3530971"/>
            <a:ext cx="4733925" cy="1096632"/>
          </a:xfrm>
          <a:prstGeom prst="wedgeRoundRectCallout">
            <a:avLst>
              <a:gd name="adj1" fmla="val 54217"/>
              <a:gd name="adj2" fmla="val 5600"/>
              <a:gd name="adj3" fmla="val 16667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AF2C6016-CC32-4E00-A9E6-1CD1B49012F0}"/>
              </a:ext>
            </a:extLst>
          </p:cNvPr>
          <p:cNvSpPr/>
          <p:nvPr/>
        </p:nvSpPr>
        <p:spPr>
          <a:xfrm>
            <a:off x="2667699" y="2251658"/>
            <a:ext cx="6990653" cy="1082251"/>
          </a:xfrm>
          <a:prstGeom prst="wedgeRoundRectCallout">
            <a:avLst>
              <a:gd name="adj1" fmla="val -53354"/>
              <a:gd name="adj2" fmla="val -18115"/>
              <a:gd name="adj3" fmla="val 16667"/>
            </a:avLst>
          </a:prstGeom>
          <a:solidFill>
            <a:srgbClr val="C4D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5107246-5D9B-4C71-8427-A1F080EE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4" y="928301"/>
            <a:ext cx="85042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4800" dirty="0"/>
              <a:t>あなたの </a:t>
            </a:r>
            <a:r>
              <a:rPr lang="ja-JP" altLang="en-US" sz="4800" dirty="0">
                <a:solidFill>
                  <a:srgbClr val="FF0000"/>
                </a:solidFill>
              </a:rPr>
              <a:t>ふるさと </a:t>
            </a:r>
            <a:r>
              <a:rPr lang="ja-JP" altLang="en-US" sz="4800" dirty="0"/>
              <a:t>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451CF7-ABA2-4D0C-B979-B63ACAF3D7BA}"/>
              </a:ext>
            </a:extLst>
          </p:cNvPr>
          <p:cNvSpPr txBox="1"/>
          <p:nvPr/>
        </p:nvSpPr>
        <p:spPr>
          <a:xfrm>
            <a:off x="2838452" y="2351227"/>
            <a:ext cx="681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おじいちゃん、おばあちゃんのころから</a:t>
            </a:r>
            <a:endParaRPr kumimoji="1" lang="en-US" altLang="ja-JP" sz="2800" dirty="0"/>
          </a:p>
          <a:p>
            <a:r>
              <a:rPr kumimoji="1" lang="ja-JP" altLang="en-US" sz="2800" dirty="0"/>
              <a:t>ずっとここに住んでるよ。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26605E-5AA4-4BE6-9192-D7D4DBFEFA5B}"/>
              </a:ext>
            </a:extLst>
          </p:cNvPr>
          <p:cNvSpPr txBox="1"/>
          <p:nvPr/>
        </p:nvSpPr>
        <p:spPr>
          <a:xfrm>
            <a:off x="4943477" y="3625870"/>
            <a:ext cx="441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ひっこししたから、</a:t>
            </a:r>
            <a:endParaRPr kumimoji="1" lang="en-US" altLang="ja-JP" sz="2800" dirty="0"/>
          </a:p>
          <a:p>
            <a:r>
              <a:rPr kumimoji="1" lang="ja-JP" altLang="en-US" sz="2800" dirty="0"/>
              <a:t>ふるさとは、２つあるよ。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567041-011E-497C-A0C3-32453036A856}"/>
              </a:ext>
            </a:extLst>
          </p:cNvPr>
          <p:cNvSpPr txBox="1"/>
          <p:nvPr/>
        </p:nvSpPr>
        <p:spPr>
          <a:xfrm>
            <a:off x="3629025" y="5135272"/>
            <a:ext cx="5638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お父さんは、外国から来てるから</a:t>
            </a:r>
            <a:endParaRPr kumimoji="1" lang="en-US" altLang="ja-JP" sz="2800" dirty="0"/>
          </a:p>
          <a:p>
            <a:r>
              <a:rPr kumimoji="1" lang="ja-JP" altLang="en-US" sz="2800" dirty="0"/>
              <a:t>日本と外国がふるさとだよ。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331B49-4487-4E4F-9D54-5087D7F7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70" y="1930042"/>
            <a:ext cx="1329627" cy="15533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542CFA7-569F-4D5F-AFFD-8BE50F247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990" y="3049161"/>
            <a:ext cx="1573217" cy="180846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0900FEC-CE5C-4923-B8AE-B1F417098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40" y="4579977"/>
            <a:ext cx="1314452" cy="17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2FB391FB-A362-4722-9F8C-533FF7EC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226572"/>
            <a:ext cx="878204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ふるさと</a:t>
            </a:r>
            <a:r>
              <a:rPr lang="ja-JP" altLang="en-US" sz="4000" dirty="0"/>
              <a:t>　も、</a:t>
            </a:r>
          </a:p>
          <a:p>
            <a:endParaRPr lang="ja-JP" altLang="en-US" sz="4000" dirty="0"/>
          </a:p>
          <a:p>
            <a:r>
              <a:rPr lang="ja-JP" altLang="en-US" sz="4800" dirty="0"/>
              <a:t>ちがっているのが、</a:t>
            </a:r>
            <a:r>
              <a:rPr lang="ja-JP" altLang="en-US" sz="4800" dirty="0">
                <a:solidFill>
                  <a:srgbClr val="FF0000"/>
                </a:solidFill>
              </a:rPr>
              <a:t>「ふつう」</a:t>
            </a:r>
            <a:r>
              <a:rPr lang="ja-JP" altLang="en-US" sz="4800" dirty="0"/>
              <a:t>。</a:t>
            </a:r>
          </a:p>
          <a:p>
            <a:r>
              <a:rPr lang="ja-JP" altLang="en-US" sz="4800" dirty="0"/>
              <a:t>ちがっているから、たのしい。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F6BA39-7B30-4E40-8890-1B577A2A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154" y="3904228"/>
            <a:ext cx="163844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34D48BF-312F-4064-8C61-6C2D2D3303AC}"/>
              </a:ext>
            </a:extLst>
          </p:cNvPr>
          <p:cNvGrpSpPr/>
          <p:nvPr/>
        </p:nvGrpSpPr>
        <p:grpSpPr>
          <a:xfrm>
            <a:off x="1411344" y="1018438"/>
            <a:ext cx="9380413" cy="1479152"/>
            <a:chOff x="1411344" y="1018438"/>
            <a:chExt cx="9380413" cy="1479152"/>
          </a:xfrm>
        </p:grpSpPr>
        <p:sp>
          <p:nvSpPr>
            <p:cNvPr id="10254" name="Text Box 14">
              <a:extLst>
                <a:ext uri="{FF2B5EF4-FFF2-40B4-BE49-F238E27FC236}">
                  <a16:creationId xmlns:a16="http://schemas.microsoft.com/office/drawing/2014/main" id="{18A0EBAF-2E09-4A55-8116-BAAB535D2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495" y="1358901"/>
              <a:ext cx="737552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3200" dirty="0"/>
                <a:t>ひろこさんは、スポーツがとくい。</a:t>
              </a:r>
            </a:p>
            <a:p>
              <a:r>
                <a:rPr lang="ja-JP" altLang="en-US" sz="3200" dirty="0"/>
                <a:t>かずおさんは、スポーツがにがて。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8A011A8-D16D-4D98-9C3F-6EC73121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344" y="1066792"/>
              <a:ext cx="1323468" cy="1430798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F5191E6-1378-4588-AAC2-F023311A7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0476" y="1018438"/>
              <a:ext cx="1201281" cy="1387967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0EB95E2-1912-4A9D-9626-8500C67A2848}"/>
              </a:ext>
            </a:extLst>
          </p:cNvPr>
          <p:cNvGrpSpPr/>
          <p:nvPr/>
        </p:nvGrpSpPr>
        <p:grpSpPr>
          <a:xfrm>
            <a:off x="1345354" y="3333741"/>
            <a:ext cx="9716309" cy="1509805"/>
            <a:chOff x="1411343" y="3333741"/>
            <a:chExt cx="9716309" cy="1509805"/>
          </a:xfrm>
        </p:grpSpPr>
        <p:sp>
          <p:nvSpPr>
            <p:cNvPr id="10260" name="Text Box 20">
              <a:extLst>
                <a:ext uri="{FF2B5EF4-FFF2-40B4-BE49-F238E27FC236}">
                  <a16:creationId xmlns:a16="http://schemas.microsoft.com/office/drawing/2014/main" id="{C0B64F18-185E-48A2-8FCC-ABB51B38D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005" y="3764658"/>
              <a:ext cx="7535906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3200" dirty="0"/>
                <a:t>かずおさんは、絵をかくのがすき。</a:t>
              </a:r>
            </a:p>
            <a:p>
              <a:r>
                <a:rPr lang="ja-JP" altLang="en-US" sz="3200" dirty="0"/>
                <a:t>ひろこさんは、絵をかくのはにがて。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0C68DAD-8097-427F-9A0B-C7532DC25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824170" y="3418612"/>
              <a:ext cx="1303482" cy="1387967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AB606D9-3749-4241-AC4B-27BD66A1D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1343" y="3333741"/>
              <a:ext cx="1323468" cy="1509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5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2FB391FB-A362-4722-9F8C-533FF7EC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226572"/>
            <a:ext cx="1003935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とくいなこと・にがてなこと</a:t>
            </a:r>
            <a:r>
              <a:rPr lang="ja-JP" altLang="en-US" sz="4000" dirty="0"/>
              <a:t>　も、</a:t>
            </a:r>
          </a:p>
          <a:p>
            <a:endParaRPr lang="ja-JP" altLang="en-US" sz="4000" dirty="0"/>
          </a:p>
          <a:p>
            <a:r>
              <a:rPr lang="ja-JP" altLang="en-US" sz="4800" dirty="0"/>
              <a:t>ちがっているのが、</a:t>
            </a:r>
            <a:r>
              <a:rPr lang="ja-JP" altLang="en-US" sz="4800" dirty="0">
                <a:solidFill>
                  <a:srgbClr val="FF0000"/>
                </a:solidFill>
              </a:rPr>
              <a:t>「ふつう」</a:t>
            </a:r>
            <a:r>
              <a:rPr lang="ja-JP" altLang="en-US" sz="4800" dirty="0"/>
              <a:t>。</a:t>
            </a:r>
          </a:p>
          <a:p>
            <a:r>
              <a:rPr lang="ja-JP" altLang="en-US" sz="4800" dirty="0"/>
              <a:t>ちがっているから、教えあえる。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DA5B7C-A61B-4C63-95AC-56A643E6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154" y="3904228"/>
            <a:ext cx="163844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E6F0C745-593F-4CE7-A804-7174B800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769" y="874266"/>
            <a:ext cx="61483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200" dirty="0"/>
              <a:t>ちがっているのが、</a:t>
            </a:r>
            <a:r>
              <a:rPr lang="ja-JP" altLang="en-US" sz="3200" dirty="0">
                <a:solidFill>
                  <a:srgbClr val="FF0000"/>
                </a:solidFill>
              </a:rPr>
              <a:t>「ふつう」</a:t>
            </a:r>
            <a:r>
              <a:rPr lang="ja-JP" altLang="en-US" sz="3200" dirty="0"/>
              <a:t>。</a:t>
            </a:r>
          </a:p>
          <a:p>
            <a:r>
              <a:rPr lang="ja-JP" altLang="en-US" sz="3200" dirty="0"/>
              <a:t>ちがっているほうが、たのしい。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E49ABC23-241B-47E0-AB16-A471D2D2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4" y="2638254"/>
            <a:ext cx="90392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5400" dirty="0"/>
              <a:t>ほかには、どんなことが</a:t>
            </a:r>
            <a:endParaRPr lang="en-US" altLang="ja-JP" sz="5400" dirty="0"/>
          </a:p>
          <a:p>
            <a:r>
              <a:rPr lang="ja-JP" altLang="en-US" sz="5400" dirty="0"/>
              <a:t>あるかな。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438C4B1-70E3-419D-9D0D-BCF375E6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8" y="4983896"/>
            <a:ext cx="93154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みんなで、さがしてみよう！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F22077-4266-424D-A496-A7C85E22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85" y="625704"/>
            <a:ext cx="1062520" cy="142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03141-9391-44E8-88F4-9AD7C13E2EFA}"/>
              </a:ext>
            </a:extLst>
          </p:cNvPr>
          <p:cNvSpPr txBox="1"/>
          <p:nvPr/>
        </p:nvSpPr>
        <p:spPr>
          <a:xfrm>
            <a:off x="1238249" y="733425"/>
            <a:ext cx="1018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3399"/>
                </a:solidFill>
              </a:rPr>
              <a:t>わたし</a:t>
            </a:r>
            <a:r>
              <a:rPr kumimoji="1" lang="ja-JP" altLang="en-US" sz="4000" dirty="0"/>
              <a:t>と</a:t>
            </a:r>
            <a:r>
              <a:rPr kumimoji="1" lang="ja-JP" altLang="en-US" sz="4000" dirty="0">
                <a:solidFill>
                  <a:srgbClr val="0070C0"/>
                </a:solidFill>
              </a:rPr>
              <a:t>小鳥</a:t>
            </a:r>
            <a:r>
              <a:rPr kumimoji="1" lang="ja-JP" altLang="en-US" sz="4000" dirty="0"/>
              <a:t>と</a:t>
            </a:r>
            <a:r>
              <a:rPr kumimoji="1" lang="ja-JP" altLang="en-US" sz="4000" dirty="0">
                <a:solidFill>
                  <a:srgbClr val="00B050"/>
                </a:solidFill>
              </a:rPr>
              <a:t>すず</a:t>
            </a:r>
            <a:r>
              <a:rPr kumimoji="1" lang="ja-JP" altLang="en-US" sz="4000" dirty="0"/>
              <a:t>と　</a:t>
            </a:r>
            <a:r>
              <a:rPr kumimoji="1" lang="ja-JP" altLang="en-US" sz="2800" dirty="0"/>
              <a:t>／金子みすず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8B7C306-E8FB-4E82-8111-58E2A69EA932}"/>
              </a:ext>
            </a:extLst>
          </p:cNvPr>
          <p:cNvGrpSpPr/>
          <p:nvPr/>
        </p:nvGrpSpPr>
        <p:grpSpPr>
          <a:xfrm>
            <a:off x="209550" y="1647816"/>
            <a:ext cx="6496050" cy="2076450"/>
            <a:chOff x="209550" y="1647816"/>
            <a:chExt cx="6496050" cy="207645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1AA11890-8E84-47A1-B378-48AB67B313FC}"/>
                </a:ext>
              </a:extLst>
            </p:cNvPr>
            <p:cNvSpPr/>
            <p:nvPr/>
          </p:nvSpPr>
          <p:spPr>
            <a:xfrm>
              <a:off x="209550" y="1647816"/>
              <a:ext cx="6210300" cy="2076450"/>
            </a:xfrm>
            <a:prstGeom prst="ellipse">
              <a:avLst/>
            </a:prstGeom>
            <a:solidFill>
              <a:srgbClr val="CCFFF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21C2932-A6C7-4B7F-894E-86938EC4483F}"/>
                </a:ext>
              </a:extLst>
            </p:cNvPr>
            <p:cNvSpPr txBox="1"/>
            <p:nvPr/>
          </p:nvSpPr>
          <p:spPr>
            <a:xfrm>
              <a:off x="609599" y="1778100"/>
              <a:ext cx="60960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わたしが　りょうてを　ひろげても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お空はちっとも　とべないが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とべる小鳥は　わたしのように、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地面をはやくは　走れない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9FDE308-5DB9-4A44-A1A9-0148F4442ABE}"/>
              </a:ext>
            </a:extLst>
          </p:cNvPr>
          <p:cNvGrpSpPr/>
          <p:nvPr/>
        </p:nvGrpSpPr>
        <p:grpSpPr>
          <a:xfrm>
            <a:off x="5772150" y="2933679"/>
            <a:ext cx="6419850" cy="2076450"/>
            <a:chOff x="5772150" y="2933679"/>
            <a:chExt cx="6419850" cy="2076450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C93EBE5E-F896-4585-85A3-67962D9683B4}"/>
                </a:ext>
              </a:extLst>
            </p:cNvPr>
            <p:cNvSpPr/>
            <p:nvPr/>
          </p:nvSpPr>
          <p:spPr>
            <a:xfrm>
              <a:off x="5772150" y="2933679"/>
              <a:ext cx="6210300" cy="2076450"/>
            </a:xfrm>
            <a:prstGeom prst="ellipse">
              <a:avLst/>
            </a:prstGeom>
            <a:solidFill>
              <a:srgbClr val="CCFF99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7BA67E0-D88A-4722-9312-EB3AFE31ED6C}"/>
                </a:ext>
              </a:extLst>
            </p:cNvPr>
            <p:cNvSpPr txBox="1"/>
            <p:nvPr/>
          </p:nvSpPr>
          <p:spPr>
            <a:xfrm>
              <a:off x="6219824" y="3063963"/>
              <a:ext cx="59721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わたしが　からだを　ゆすっても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きれいな音は　出ないけど、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あのなるすずは　わたしのように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たくさんなうたは　知らないよ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E2C4D53-0BF4-4D3D-921E-5D03B357D51A}"/>
              </a:ext>
            </a:extLst>
          </p:cNvPr>
          <p:cNvGrpSpPr/>
          <p:nvPr/>
        </p:nvGrpSpPr>
        <p:grpSpPr>
          <a:xfrm>
            <a:off x="2090737" y="5032224"/>
            <a:ext cx="7753350" cy="1493806"/>
            <a:chOff x="2090737" y="5032224"/>
            <a:chExt cx="7753350" cy="1493806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13B0D7DB-1722-4ECE-9542-1147C47692F3}"/>
                </a:ext>
              </a:extLst>
            </p:cNvPr>
            <p:cNvSpPr/>
            <p:nvPr/>
          </p:nvSpPr>
          <p:spPr>
            <a:xfrm>
              <a:off x="2090737" y="5032224"/>
              <a:ext cx="6210300" cy="1493806"/>
            </a:xfrm>
            <a:prstGeom prst="ellipse">
              <a:avLst/>
            </a:prstGeom>
            <a:solidFill>
              <a:srgbClr val="FF3399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F847198-4FF8-42A6-8976-80997A54A931}"/>
                </a:ext>
              </a:extLst>
            </p:cNvPr>
            <p:cNvSpPr txBox="1"/>
            <p:nvPr/>
          </p:nvSpPr>
          <p:spPr>
            <a:xfrm>
              <a:off x="2347912" y="5335426"/>
              <a:ext cx="74961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すずと、小鳥と、それから　わたし</a:t>
              </a:r>
              <a:endParaRPr kumimoji="1" lang="en-US" altLang="ja-JP" sz="2800" dirty="0"/>
            </a:p>
            <a:p>
              <a:r>
                <a:rPr kumimoji="1" lang="ja-JP" altLang="en-US" sz="2800" dirty="0"/>
                <a:t>みんなちがって、みんないい。</a:t>
              </a:r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9FAA9EB-CAE9-47A4-8577-FE8F3081F35F}"/>
              </a:ext>
            </a:extLst>
          </p:cNvPr>
          <p:cNvGrpSpPr/>
          <p:nvPr/>
        </p:nvGrpSpPr>
        <p:grpSpPr>
          <a:xfrm>
            <a:off x="9353282" y="1273741"/>
            <a:ext cx="2229119" cy="748149"/>
            <a:chOff x="4085875" y="4791514"/>
            <a:chExt cx="4185719" cy="1438076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12BF4152-1EC5-4B5D-81DC-93353C827403}"/>
                </a:ext>
              </a:extLst>
            </p:cNvPr>
            <p:cNvSpPr/>
            <p:nvPr/>
          </p:nvSpPr>
          <p:spPr>
            <a:xfrm>
              <a:off x="4398222" y="5115743"/>
              <a:ext cx="627910" cy="6015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6904A1F7-E71B-4F00-AFC1-65F504EDBC1B}"/>
                </a:ext>
              </a:extLst>
            </p:cNvPr>
            <p:cNvSpPr/>
            <p:nvPr/>
          </p:nvSpPr>
          <p:spPr>
            <a:xfrm>
              <a:off x="6669050" y="5115743"/>
              <a:ext cx="627910" cy="6015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10A51553-EC99-4E41-A6E3-AC9F2FEE1E1D}"/>
                </a:ext>
              </a:extLst>
            </p:cNvPr>
            <p:cNvSpPr/>
            <p:nvPr/>
          </p:nvSpPr>
          <p:spPr>
            <a:xfrm>
              <a:off x="5530320" y="5446985"/>
              <a:ext cx="576375" cy="4585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FC85671D-372C-4F44-B229-980CEB9C8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5875" y="4791514"/>
              <a:ext cx="4185719" cy="1438076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643152-1C2F-48A9-810F-0D5E4DE7AAEF}"/>
              </a:ext>
            </a:extLst>
          </p:cNvPr>
          <p:cNvSpPr txBox="1"/>
          <p:nvPr/>
        </p:nvSpPr>
        <p:spPr>
          <a:xfrm>
            <a:off x="9716602" y="2048112"/>
            <a:ext cx="20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http://kids.wanpug.com/</a:t>
            </a:r>
            <a:endParaRPr kumimoji="1"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3C6F59F-1023-4FF4-AEF6-1961D44E45F0}"/>
              </a:ext>
            </a:extLst>
          </p:cNvPr>
          <p:cNvGrpSpPr/>
          <p:nvPr/>
        </p:nvGrpSpPr>
        <p:grpSpPr>
          <a:xfrm>
            <a:off x="1265367" y="557683"/>
            <a:ext cx="9764583" cy="1675960"/>
            <a:chOff x="1265367" y="557683"/>
            <a:chExt cx="9764583" cy="1675960"/>
          </a:xfrm>
        </p:grpSpPr>
        <p:sp>
          <p:nvSpPr>
            <p:cNvPr id="4" name="Text Box 22">
              <a:extLst>
                <a:ext uri="{FF2B5EF4-FFF2-40B4-BE49-F238E27FC236}">
                  <a16:creationId xmlns:a16="http://schemas.microsoft.com/office/drawing/2014/main" id="{453EEC5B-24E2-4322-9C86-A173C4F48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251" y="662177"/>
              <a:ext cx="8013699" cy="15114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16000" tIns="216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ts val="35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4000" dirty="0">
                  <a:latin typeface="+mn-ea"/>
                  <a:ea typeface="+mn-ea"/>
                </a:rPr>
                <a:t>今日は、いろんな</a:t>
              </a:r>
              <a:r>
                <a:rPr lang="ja-JP" altLang="en-US" sz="4000" dirty="0">
                  <a:solidFill>
                    <a:srgbClr val="FF0000"/>
                  </a:solidFill>
                  <a:latin typeface="+mn-ea"/>
                  <a:ea typeface="+mn-ea"/>
                </a:rPr>
                <a:t>「ふつう」</a:t>
              </a:r>
              <a:r>
                <a:rPr lang="ja-JP" altLang="en-US" sz="4000" dirty="0">
                  <a:latin typeface="+mn-ea"/>
                  <a:ea typeface="+mn-ea"/>
                </a:rPr>
                <a:t>が</a:t>
              </a:r>
              <a:endParaRPr lang="en-US" altLang="ja-JP" sz="4000" dirty="0">
                <a:latin typeface="+mn-ea"/>
                <a:ea typeface="+mn-ea"/>
              </a:endParaRPr>
            </a:p>
            <a:p>
              <a:pPr eaLnBrk="1" hangingPunct="1">
                <a:lnSpc>
                  <a:spcPts val="35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4000" dirty="0">
                  <a:latin typeface="+mn-ea"/>
                  <a:ea typeface="+mn-ea"/>
                </a:rPr>
                <a:t>　　　　　　　　見つかったね！</a:t>
              </a:r>
              <a:endParaRPr lang="ja-JP" altLang="en-US" sz="4000" dirty="0">
                <a:solidFill>
                  <a:srgbClr val="FF5050"/>
                </a:solidFill>
                <a:latin typeface="+mn-ea"/>
                <a:ea typeface="+mn-ea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5701F70-8891-438F-B92E-8D394C3CA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5367" y="557683"/>
              <a:ext cx="1301663" cy="1675960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DC21FC4-4739-46B4-8641-BD5F9F904AFC}"/>
              </a:ext>
            </a:extLst>
          </p:cNvPr>
          <p:cNvGrpSpPr/>
          <p:nvPr/>
        </p:nvGrpSpPr>
        <p:grpSpPr>
          <a:xfrm>
            <a:off x="1356297" y="2490864"/>
            <a:ext cx="9673653" cy="1616112"/>
            <a:chOff x="1356297" y="2490864"/>
            <a:chExt cx="9673653" cy="1616112"/>
          </a:xfrm>
        </p:grpSpPr>
        <p:sp>
          <p:nvSpPr>
            <p:cNvPr id="5" name="Text Box 22">
              <a:extLst>
                <a:ext uri="{FF2B5EF4-FFF2-40B4-BE49-F238E27FC236}">
                  <a16:creationId xmlns:a16="http://schemas.microsoft.com/office/drawing/2014/main" id="{3942C8D9-D660-4D6C-BE40-32F382487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251" y="2595564"/>
              <a:ext cx="8013699" cy="15114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216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ts val="35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4000" dirty="0">
                  <a:solidFill>
                    <a:srgbClr val="FF0000"/>
                  </a:solidFill>
                  <a:latin typeface="+mn-ea"/>
                  <a:ea typeface="+mn-ea"/>
                </a:rPr>
                <a:t>「ふつう」</a:t>
              </a:r>
              <a:r>
                <a:rPr lang="ja-JP" altLang="en-US" sz="4000" dirty="0">
                  <a:latin typeface="+mn-ea"/>
                  <a:ea typeface="+mn-ea"/>
                </a:rPr>
                <a:t>って、一人ひとり</a:t>
              </a:r>
              <a:endParaRPr lang="en-US" altLang="ja-JP" sz="4000" dirty="0">
                <a:latin typeface="+mn-ea"/>
                <a:ea typeface="+mn-ea"/>
              </a:endParaRPr>
            </a:p>
            <a:p>
              <a:pPr eaLnBrk="1" hangingPunct="1">
                <a:lnSpc>
                  <a:spcPts val="3500"/>
                </a:lnSpc>
                <a:spcBef>
                  <a:spcPct val="50000"/>
                </a:spcBef>
                <a:buFontTx/>
                <a:buNone/>
              </a:pPr>
              <a:r>
                <a:rPr lang="ja-JP" altLang="en-US" sz="4000" dirty="0">
                  <a:latin typeface="+mn-ea"/>
                  <a:ea typeface="+mn-ea"/>
                </a:rPr>
                <a:t>　　　　　ちがうってわかった！</a:t>
              </a:r>
              <a:endParaRPr lang="ja-JP" altLang="en-US" sz="4000" dirty="0">
                <a:solidFill>
                  <a:srgbClr val="FF5050"/>
                </a:solidFill>
                <a:latin typeface="+mn-ea"/>
                <a:ea typeface="+mn-ea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7E3FC1D-7777-4022-9CA8-70FC5B57A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6297" y="2490864"/>
              <a:ext cx="1210733" cy="1616112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A6ADF3C-5CEA-4E5F-85D4-36013C84715F}"/>
              </a:ext>
            </a:extLst>
          </p:cNvPr>
          <p:cNvGrpSpPr/>
          <p:nvPr/>
        </p:nvGrpSpPr>
        <p:grpSpPr>
          <a:xfrm>
            <a:off x="1356297" y="4624358"/>
            <a:ext cx="9959402" cy="1571465"/>
            <a:chOff x="1356297" y="4624358"/>
            <a:chExt cx="9959402" cy="1571465"/>
          </a:xfrm>
        </p:grpSpPr>
        <p:sp>
          <p:nvSpPr>
            <p:cNvPr id="6" name="Text Box 22">
              <a:extLst>
                <a:ext uri="{FF2B5EF4-FFF2-40B4-BE49-F238E27FC236}">
                  <a16:creationId xmlns:a16="http://schemas.microsoft.com/office/drawing/2014/main" id="{F82F7ED1-6047-4429-B987-E443AE945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650" y="4626163"/>
              <a:ext cx="8147049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 dirty="0">
                  <a:ea typeface="HGP平成角ｺﾞｼｯｸ体W5" pitchFamily="50" charset="-128"/>
                </a:rPr>
                <a:t>でも、ちがうからって、ばかにしたり</a:t>
              </a:r>
              <a:endParaRPr lang="en-US" altLang="ja-JP" sz="3600" dirty="0">
                <a:ea typeface="HGP平成角ｺﾞｼｯｸ体W5" pitchFamily="50" charset="-128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 dirty="0">
                  <a:ea typeface="HGP平成角ｺﾞｼｯｸ体W5" pitchFamily="50" charset="-128"/>
                </a:rPr>
                <a:t>するのは、</a:t>
              </a:r>
              <a:r>
                <a:rPr lang="ja-JP" altLang="en-US" sz="3600" b="1" dirty="0">
                  <a:solidFill>
                    <a:srgbClr val="FF5050"/>
                  </a:solidFill>
                  <a:ea typeface="HGP平成角ｺﾞｼｯｸ体W5" pitchFamily="50" charset="-128"/>
                </a:rPr>
                <a:t>まちがい</a:t>
              </a:r>
              <a:r>
                <a:rPr lang="ja-JP" altLang="en-US" sz="3600" dirty="0">
                  <a:ea typeface="HGP平成角ｺﾞｼｯｸ体W5" pitchFamily="50" charset="-128"/>
                </a:rPr>
                <a:t>ですよ！</a:t>
              </a:r>
              <a:r>
                <a:rPr lang="ja-JP" altLang="en-US" sz="4000" dirty="0">
                  <a:ea typeface="HGP平成角ｺﾞｼｯｸ体W5" pitchFamily="50" charset="-128"/>
                </a:rPr>
                <a:t>　　　　　　　　　</a:t>
              </a:r>
              <a:endParaRPr lang="ja-JP" altLang="en-US" sz="4000" dirty="0">
                <a:solidFill>
                  <a:srgbClr val="FF5050"/>
                </a:solidFill>
                <a:ea typeface="HGP平成角ｺﾞｼｯｸ体W5" pitchFamily="50" charset="-128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3780BAC-CA38-4326-B554-11194E21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6297" y="4624358"/>
              <a:ext cx="1291639" cy="1569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9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">
            <a:extLst>
              <a:ext uri="{FF2B5EF4-FFF2-40B4-BE49-F238E27FC236}">
                <a16:creationId xmlns:a16="http://schemas.microsoft.com/office/drawing/2014/main" id="{7D40FB24-7D8A-413B-A886-22ED83D18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808038"/>
            <a:ext cx="7345362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みんなにとっての</a:t>
            </a:r>
            <a:endParaRPr kumimoji="1" lang="en-US" altLang="ja-JP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って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　　どんなこと？</a:t>
            </a:r>
            <a:endParaRPr kumimoji="1" lang="ja-JP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A034CF8-C29A-40E2-B543-E3240AA5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4" y="3933825"/>
            <a:ext cx="638492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・ごはんを食べること？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97A55DA-1122-4081-9D52-CFDF7DE5D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876800"/>
            <a:ext cx="49577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・学校に行くこと？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6E4D603-1C44-4BFB-94A4-B2D640BB6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5783263"/>
            <a:ext cx="581342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・友だちと遊ぶこと？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F7B6259-970C-4942-8BF2-F8811224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4564063"/>
            <a:ext cx="337661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・ねること？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0CC9AFE-C37A-4A46-B7B6-42C1DAB9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50" y="753608"/>
            <a:ext cx="1766997" cy="20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">
            <a:extLst>
              <a:ext uri="{FF2B5EF4-FFF2-40B4-BE49-F238E27FC236}">
                <a16:creationId xmlns:a16="http://schemas.microsoft.com/office/drawing/2014/main" id="{969CD2CF-4A06-4209-A234-380C28232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92151"/>
            <a:ext cx="82804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では、このひとの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って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　　　どんなこと？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2714E75-628B-4AFC-A67E-C915B01A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632201"/>
            <a:ext cx="38163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・まいにち、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車いすに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乗ることが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「ふつう」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です。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9A1F1FC-5458-453B-B059-B263E6B073AC}"/>
              </a:ext>
            </a:extLst>
          </p:cNvPr>
          <p:cNvGrpSpPr/>
          <p:nvPr/>
        </p:nvGrpSpPr>
        <p:grpSpPr>
          <a:xfrm>
            <a:off x="1314449" y="3133725"/>
            <a:ext cx="5207791" cy="3511553"/>
            <a:chOff x="1314449" y="3133725"/>
            <a:chExt cx="5207791" cy="3511553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D46899D-06E5-44E7-B9CE-E6ED0392E772}"/>
                </a:ext>
              </a:extLst>
            </p:cNvPr>
            <p:cNvGrpSpPr/>
            <p:nvPr/>
          </p:nvGrpSpPr>
          <p:grpSpPr>
            <a:xfrm>
              <a:off x="1314449" y="3133725"/>
              <a:ext cx="4781551" cy="3340101"/>
              <a:chOff x="1728787" y="3354381"/>
              <a:chExt cx="4367213" cy="3005143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3BCBE3F-F5CA-4347-924F-DA3D44381BF4}"/>
                  </a:ext>
                </a:extLst>
              </p:cNvPr>
              <p:cNvSpPr/>
              <p:nvPr/>
            </p:nvSpPr>
            <p:spPr>
              <a:xfrm>
                <a:off x="1728787" y="3494877"/>
                <a:ext cx="4367213" cy="272415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" name="図 4" descr="スポーツゲーム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87DB7D5-02B9-4166-BC78-49EB53BDB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595" y="3354381"/>
                <a:ext cx="3005143" cy="3005143"/>
              </a:xfrm>
              <a:prstGeom prst="rect">
                <a:avLst/>
              </a:prstGeom>
            </p:spPr>
          </p:pic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D1DFFC1-18A6-4E56-983D-41B5328F0379}"/>
                </a:ext>
              </a:extLst>
            </p:cNvPr>
            <p:cNvSpPr txBox="1"/>
            <p:nvPr/>
          </p:nvSpPr>
          <p:spPr>
            <a:xfrm>
              <a:off x="4617248" y="6368279"/>
              <a:ext cx="1904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イラスト</a:t>
              </a:r>
              <a:r>
                <a:rPr kumimoji="1" lang="en-US" altLang="ja-JP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</a:t>
              </a:r>
              <a:r>
                <a:rPr kumimoji="1"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お絵かきオニ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8A9D41D8-73E1-4A43-8B45-7E3CC3230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984" y="692151"/>
            <a:ext cx="1646063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>
            <a:extLst>
              <a:ext uri="{FF2B5EF4-FFF2-40B4-BE49-F238E27FC236}">
                <a16:creationId xmlns:a16="http://schemas.microsoft.com/office/drawing/2014/main" id="{3E41420F-1B7A-483B-9BAB-F9DA0531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92151"/>
            <a:ext cx="82804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では、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gLiU" panose="020B0604030504040204" pitchFamily="49" charset="-120"/>
                <a:ea typeface="MingLiU" panose="020B0604030504040204" pitchFamily="49" charset="-120"/>
              </a:rPr>
              <a:t>このひ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との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って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　　　どんなこと？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CB88ACC-A200-402C-985F-AAFE5EB51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3975101"/>
            <a:ext cx="4673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・白い杖をつかって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歩くことが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「ふつう」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です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。</a:t>
            </a:r>
            <a:endParaRPr kumimoji="0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09E55BE-F4AA-449E-B606-65F57918B7AC}"/>
              </a:ext>
            </a:extLst>
          </p:cNvPr>
          <p:cNvGrpSpPr/>
          <p:nvPr/>
        </p:nvGrpSpPr>
        <p:grpSpPr>
          <a:xfrm>
            <a:off x="1815168" y="3001963"/>
            <a:ext cx="4533245" cy="3625165"/>
            <a:chOff x="1815168" y="3001963"/>
            <a:chExt cx="4533245" cy="362516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5824687-1150-43BE-BE6E-8068F9DA65F2}"/>
                </a:ext>
              </a:extLst>
            </p:cNvPr>
            <p:cNvGrpSpPr/>
            <p:nvPr/>
          </p:nvGrpSpPr>
          <p:grpSpPr>
            <a:xfrm>
              <a:off x="1815168" y="3001963"/>
              <a:ext cx="4166533" cy="3258496"/>
              <a:chOff x="1929468" y="2982913"/>
              <a:chExt cx="4166533" cy="3258496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C952B09-2C6D-4FE6-AA17-9C77EE2FEC3E}"/>
                  </a:ext>
                </a:extLst>
              </p:cNvPr>
              <p:cNvSpPr/>
              <p:nvPr/>
            </p:nvSpPr>
            <p:spPr>
              <a:xfrm>
                <a:off x="1929468" y="3288484"/>
                <a:ext cx="4166533" cy="295292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" name="図 2" descr="挿絵, シャツ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E80C2F9-6618-47C0-83BC-E9B2E9404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9755" y="2982913"/>
                <a:ext cx="1410690" cy="3090863"/>
              </a:xfrm>
              <a:prstGeom prst="rect">
                <a:avLst/>
              </a:prstGeom>
            </p:spPr>
          </p:pic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77766F5-CD6E-48A0-A4C1-A915C5FDA614}"/>
                </a:ext>
              </a:extLst>
            </p:cNvPr>
            <p:cNvSpPr txBox="1"/>
            <p:nvPr/>
          </p:nvSpPr>
          <p:spPr>
            <a:xfrm>
              <a:off x="4697413" y="6350129"/>
              <a:ext cx="165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イラスト</a:t>
              </a:r>
              <a:r>
                <a:rPr kumimoji="1" lang="en-US" altLang="ja-JP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</a:t>
              </a:r>
              <a:r>
                <a:rPr kumimoji="1"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erimaru</a:t>
              </a:r>
              <a:endPara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F4690965-13C1-4B8E-ADD4-A107AA2AF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940" y="484062"/>
            <a:ext cx="1646063" cy="2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>
            <a:extLst>
              <a:ext uri="{FF2B5EF4-FFF2-40B4-BE49-F238E27FC236}">
                <a16:creationId xmlns:a16="http://schemas.microsoft.com/office/drawing/2014/main" id="{5AB22D1D-0ED1-4A54-B24E-A1EBA23F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92151"/>
            <a:ext cx="82804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では、このひとの</a:t>
            </a:r>
            <a:endParaRPr kumimoji="1" lang="en-US" altLang="ja-JP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って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　　どんなこと？</a:t>
            </a:r>
            <a:endParaRPr kumimoji="1" lang="ja-JP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AFE16FF-7B4C-4974-B9A7-900ADE8E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740151"/>
            <a:ext cx="4116388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ほちょ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うきを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つかって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きくことが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「ふつう」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です。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EAA2269-609E-4A37-AA28-08021E32874A}"/>
              </a:ext>
            </a:extLst>
          </p:cNvPr>
          <p:cNvGrpSpPr/>
          <p:nvPr/>
        </p:nvGrpSpPr>
        <p:grpSpPr>
          <a:xfrm>
            <a:off x="1190625" y="2787266"/>
            <a:ext cx="5048250" cy="3899284"/>
            <a:chOff x="1190625" y="2787266"/>
            <a:chExt cx="5048250" cy="389928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0C29F5B-0F81-4698-92FB-EA5F2A731F99}"/>
                </a:ext>
              </a:extLst>
            </p:cNvPr>
            <p:cNvGrpSpPr/>
            <p:nvPr/>
          </p:nvGrpSpPr>
          <p:grpSpPr>
            <a:xfrm>
              <a:off x="1190625" y="2787266"/>
              <a:ext cx="5048250" cy="3688148"/>
              <a:chOff x="1190625" y="2787266"/>
              <a:chExt cx="5048250" cy="3688148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E539D7C-D66E-4457-BF8F-941DE59D1B11}"/>
                  </a:ext>
                </a:extLst>
              </p:cNvPr>
              <p:cNvSpPr/>
              <p:nvPr/>
            </p:nvSpPr>
            <p:spPr>
              <a:xfrm>
                <a:off x="1190625" y="3429000"/>
                <a:ext cx="5048250" cy="29337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" name="図 3" descr="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CEF4BBD9-109E-4949-AF3D-C6CF25B3E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8212" y="2787266"/>
                <a:ext cx="3411537" cy="3688148"/>
              </a:xfrm>
              <a:prstGeom prst="rect">
                <a:avLst/>
              </a:prstGeom>
            </p:spPr>
          </p:pic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48063FE-92C6-4DD5-96FE-6CA2E0419CAF}"/>
                </a:ext>
              </a:extLst>
            </p:cNvPr>
            <p:cNvSpPr txBox="1"/>
            <p:nvPr/>
          </p:nvSpPr>
          <p:spPr>
            <a:xfrm>
              <a:off x="4794250" y="6409551"/>
              <a:ext cx="82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いらすとや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447EAD4-3A5D-419B-A0A6-61C0F5A13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09" y="644301"/>
            <a:ext cx="1699407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>
            <a:extLst>
              <a:ext uri="{FF2B5EF4-FFF2-40B4-BE49-F238E27FC236}">
                <a16:creationId xmlns:a16="http://schemas.microsoft.com/office/drawing/2014/main" id="{A0E0361E-AD28-4EA0-B808-EDD035C4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92151"/>
            <a:ext cx="82804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では、このひとの</a:t>
            </a:r>
            <a:endParaRPr kumimoji="1" lang="en-US" altLang="ja-JP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って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　　どんなこと？</a:t>
            </a:r>
            <a:endParaRPr kumimoji="1" lang="ja-JP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781710-884C-4E90-8EE0-1019E74C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9" y="4103689"/>
            <a:ext cx="4116387" cy="201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・ゆびで　本を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読むことが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「ふつう」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1B5A8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です。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1B5A8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64F47EE-EFB9-4A6C-87AE-D9A0AD0A51D5}"/>
              </a:ext>
            </a:extLst>
          </p:cNvPr>
          <p:cNvGrpSpPr/>
          <p:nvPr/>
        </p:nvGrpSpPr>
        <p:grpSpPr>
          <a:xfrm>
            <a:off x="1499894" y="3217864"/>
            <a:ext cx="5034256" cy="3455990"/>
            <a:chOff x="1499894" y="3217864"/>
            <a:chExt cx="5034256" cy="3455990"/>
          </a:xfrm>
        </p:grpSpPr>
        <p:pic>
          <p:nvPicPr>
            <p:cNvPr id="4" name="図 3" descr="テーブル, 人, 屋内, 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73805907-DCD5-4F00-99A5-995570F1E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9894" y="3217864"/>
              <a:ext cx="4699295" cy="313531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C5EF30F-22E5-4F4C-9E41-59DF58BE94F4}"/>
                </a:ext>
              </a:extLst>
            </p:cNvPr>
            <p:cNvSpPr txBox="1"/>
            <p:nvPr/>
          </p:nvSpPr>
          <p:spPr>
            <a:xfrm>
              <a:off x="4902998" y="6396855"/>
              <a:ext cx="1631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PhotoAC</a:t>
              </a:r>
              <a:r>
                <a:rPr kumimoji="1" lang="ja-JP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acworks</a:t>
              </a:r>
              <a:endParaRPr kumimoji="1"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347D7F1B-7C37-4E6B-94A3-B150A72B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979" y="608694"/>
            <a:ext cx="1943268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">
            <a:extLst>
              <a:ext uri="{FF2B5EF4-FFF2-40B4-BE49-F238E27FC236}">
                <a16:creationId xmlns:a16="http://schemas.microsoft.com/office/drawing/2014/main" id="{7D40FB24-7D8A-413B-A886-22ED83D18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006" y="3429000"/>
            <a:ext cx="7390701" cy="66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１つじゃないんだね。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EDADEE-1E9E-4F85-9563-A3711B7417A9}"/>
              </a:ext>
            </a:extLst>
          </p:cNvPr>
          <p:cNvSpPr txBox="1"/>
          <p:nvPr/>
        </p:nvSpPr>
        <p:spPr>
          <a:xfrm>
            <a:off x="1665242" y="1080135"/>
            <a:ext cx="4511040" cy="66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こんなふうに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432D47-C303-4818-93D7-7B268717D704}"/>
              </a:ext>
            </a:extLst>
          </p:cNvPr>
          <p:cNvSpPr txBox="1"/>
          <p:nvPr/>
        </p:nvSpPr>
        <p:spPr>
          <a:xfrm>
            <a:off x="2499949" y="2104661"/>
            <a:ext cx="5432487" cy="66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って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8C2471B-896C-4BF1-AB32-0A8F60B78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006" y="4753339"/>
            <a:ext cx="8196594" cy="159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いろんな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が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　　　　あるんだね。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366977-942E-41FD-9C94-FA13186C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549" y="822734"/>
            <a:ext cx="1950889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">
            <a:extLst>
              <a:ext uri="{FF2B5EF4-FFF2-40B4-BE49-F238E27FC236}">
                <a16:creationId xmlns:a16="http://schemas.microsoft.com/office/drawing/2014/main" id="{687B836F-DA86-43C1-B8F8-CE2816795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776" y="1951038"/>
            <a:ext cx="7918449" cy="35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lnSpc>
                <a:spcPts val="6000"/>
              </a:lnSpc>
              <a:spcBef>
                <a:spcPct val="50000"/>
              </a:spcBef>
              <a:buNone/>
              <a:defRPr/>
            </a:pPr>
            <a:r>
              <a:rPr lang="ja-JP" altLang="en-US" sz="7200" dirty="0">
                <a:solidFill>
                  <a:prstClr val="black"/>
                </a:solidFill>
                <a:ea typeface="HGP平成角ｺﾞｼｯｸ体W5" pitchFamily="50" charset="-128"/>
              </a:rPr>
              <a:t>いろんな</a:t>
            </a:r>
            <a:endParaRPr lang="en-US" altLang="ja-JP" sz="7200" dirty="0">
              <a:solidFill>
                <a:prstClr val="black"/>
              </a:solidFill>
              <a:ea typeface="HGP平成角ｺﾞｼｯｸ体W5" pitchFamily="50" charset="-128"/>
            </a:endParaRPr>
          </a:p>
          <a:p>
            <a:pPr lvl="0">
              <a:lnSpc>
                <a:spcPts val="6000"/>
              </a:lnSpc>
              <a:spcBef>
                <a:spcPct val="50000"/>
              </a:spcBef>
              <a:buNone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「ふつう」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を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  <a:p>
            <a:pPr lvl="0">
              <a:lnSpc>
                <a:spcPts val="6000"/>
              </a:lnSpc>
              <a:spcBef>
                <a:spcPct val="50000"/>
              </a:spcBef>
              <a:buNone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HGP平成角ｺﾞｼｯｸ体W5" pitchFamily="50" charset="-128"/>
                <a:cs typeface="+mn-cs"/>
              </a:rPr>
              <a:t>　　みてみよう！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平成角ｺﾞｼｯｸ体W5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6C84AB-D654-41FC-90E7-470C21E7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764" y="872024"/>
            <a:ext cx="1966130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3" name="グループ化 5372">
            <a:extLst>
              <a:ext uri="{FF2B5EF4-FFF2-40B4-BE49-F238E27FC236}">
                <a16:creationId xmlns:a16="http://schemas.microsoft.com/office/drawing/2014/main" id="{5BC5D281-889B-4BB0-855D-AA60EF18B864}"/>
              </a:ext>
            </a:extLst>
          </p:cNvPr>
          <p:cNvGrpSpPr/>
          <p:nvPr/>
        </p:nvGrpSpPr>
        <p:grpSpPr>
          <a:xfrm>
            <a:off x="1707205" y="769124"/>
            <a:ext cx="8560641" cy="4896185"/>
            <a:chOff x="1950486" y="920126"/>
            <a:chExt cx="8560641" cy="489618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A427D59-480E-40D2-871A-F43785C0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8242" y="920130"/>
              <a:ext cx="1486029" cy="1737511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052A5B6-6A27-4B97-A0FB-9529861F4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9956" y="920129"/>
              <a:ext cx="1486029" cy="1737511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193B997-E086-4851-92AD-3130B736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1670" y="920128"/>
              <a:ext cx="1486029" cy="1737511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5B05EEE-1336-4696-8DB0-034D2C7D1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3384" y="920127"/>
              <a:ext cx="1486029" cy="1737511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C77909F-32F1-4639-9955-2069ACFC0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5098" y="920126"/>
              <a:ext cx="1486029" cy="1737511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BA4737F8-F3E4-4CE0-A924-E5B5972E8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9099" y="1950644"/>
              <a:ext cx="1486029" cy="1737511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5F09119-8092-448A-8D29-3D0483145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7184" y="1950644"/>
              <a:ext cx="1486029" cy="1737511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4767E6B-7C91-4D1A-9B29-ED7CB55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8811" y="1950644"/>
              <a:ext cx="1486029" cy="1737511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1E705BC-A469-4532-8547-6AAD0CD19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0612" y="1968787"/>
              <a:ext cx="1486029" cy="1737511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ECEF71C-DFE2-41D4-9AF1-39778F01A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0486" y="2981158"/>
              <a:ext cx="1486029" cy="1737511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CA8D4D43-96E5-4A2B-8B72-804C98F85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1898" y="2981158"/>
              <a:ext cx="1486029" cy="1737511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27A44B28-7DF2-47A7-A9DC-B241B6BA8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4238" y="3006558"/>
              <a:ext cx="1486029" cy="1737511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F4C9057-6317-4D4F-808D-79E86E24A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6039" y="3006558"/>
              <a:ext cx="1486029" cy="1737511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E4DDC4E0-BBEB-4252-B6A3-968F50131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3626" y="3017447"/>
              <a:ext cx="1486029" cy="1737511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FFDAAD68-2DFD-4390-8144-543DAED8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9768" y="4011672"/>
              <a:ext cx="1486029" cy="1737511"/>
            </a:xfrm>
            <a:prstGeom prst="rect">
              <a:avLst/>
            </a:prstGeom>
          </p:spPr>
        </p:pic>
        <p:pic>
          <p:nvPicPr>
            <p:cNvPr id="5368" name="図 5367">
              <a:extLst>
                <a:ext uri="{FF2B5EF4-FFF2-40B4-BE49-F238E27FC236}">
                  <a16:creationId xmlns:a16="http://schemas.microsoft.com/office/drawing/2014/main" id="{BD4CB0DF-B55E-4ADD-9C61-0E17D567F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3338" y="4062472"/>
              <a:ext cx="1486029" cy="1737511"/>
            </a:xfrm>
            <a:prstGeom prst="rect">
              <a:avLst/>
            </a:prstGeom>
          </p:spPr>
        </p:pic>
        <p:pic>
          <p:nvPicPr>
            <p:cNvPr id="5370" name="図 5369">
              <a:extLst>
                <a:ext uri="{FF2B5EF4-FFF2-40B4-BE49-F238E27FC236}">
                  <a16:creationId xmlns:a16="http://schemas.microsoft.com/office/drawing/2014/main" id="{5BF1A51B-0C8F-414C-B660-81B2550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2635" y="4062472"/>
              <a:ext cx="1486029" cy="1737511"/>
            </a:xfrm>
            <a:prstGeom prst="rect">
              <a:avLst/>
            </a:prstGeom>
          </p:spPr>
        </p:pic>
        <p:pic>
          <p:nvPicPr>
            <p:cNvPr id="5372" name="図 5371">
              <a:extLst>
                <a:ext uri="{FF2B5EF4-FFF2-40B4-BE49-F238E27FC236}">
                  <a16:creationId xmlns:a16="http://schemas.microsoft.com/office/drawing/2014/main" id="{5A2F13C1-454F-476A-BBCE-B17D57103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6836" y="4078800"/>
              <a:ext cx="1486029" cy="1737511"/>
            </a:xfrm>
            <a:prstGeom prst="rect">
              <a:avLst/>
            </a:prstGeom>
          </p:spPr>
        </p:pic>
      </p:grpSp>
      <p:sp>
        <p:nvSpPr>
          <p:cNvPr id="5374" name="テキスト ボックス 5373">
            <a:extLst>
              <a:ext uri="{FF2B5EF4-FFF2-40B4-BE49-F238E27FC236}">
                <a16:creationId xmlns:a16="http://schemas.microsoft.com/office/drawing/2014/main" id="{29152A53-6035-4EF6-8779-42CE9EF4C3F2}"/>
              </a:ext>
            </a:extLst>
          </p:cNvPr>
          <p:cNvSpPr txBox="1"/>
          <p:nvPr/>
        </p:nvSpPr>
        <p:spPr>
          <a:xfrm>
            <a:off x="1511416" y="5970683"/>
            <a:ext cx="916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もし、朝、教室に入ったときに、こんなふうだったら？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バッジ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rgbClr val="0099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anose="020F0600000000000000" pitchFamily="50" charset="-128"/>
            <a:ea typeface="あんずもじ奏" panose="02000600000000000000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rgbClr val="0099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anose="020F0600000000000000" pitchFamily="50" charset="-128"/>
            <a:ea typeface="あんずもじ奏" panose="02000600000000000000" pitchFamily="2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2523</TotalTime>
  <Words>562</Words>
  <Application>Microsoft Office PowerPoint</Application>
  <PresentationFormat>ワイド画面</PresentationFormat>
  <Paragraphs>102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2" baseType="lpstr">
      <vt:lpstr>HGP平成角ｺﾞｼｯｸ体W5</vt:lpstr>
      <vt:lpstr>HG丸ｺﾞｼｯｸM-PRO</vt:lpstr>
      <vt:lpstr>Meiryo UI</vt:lpstr>
      <vt:lpstr>MingLiU</vt:lpstr>
      <vt:lpstr>メイリオ</vt:lpstr>
      <vt:lpstr>游ゴシック</vt:lpstr>
      <vt:lpstr>Arial</vt:lpstr>
      <vt:lpstr>Calibri</vt:lpstr>
      <vt:lpstr>Gill Sans MT</vt:lpstr>
      <vt:lpstr>Impact</vt:lpstr>
      <vt:lpstr>Segoe UI</vt:lpstr>
      <vt:lpstr>バッジ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自分らしく生きる</dc:title>
  <dc:creator>松本 英将</dc:creator>
  <cp:lastModifiedBy>松本 英将</cp:lastModifiedBy>
  <cp:revision>185</cp:revision>
  <cp:lastPrinted>2020-11-16T23:05:33Z</cp:lastPrinted>
  <dcterms:created xsi:type="dcterms:W3CDTF">2019-10-19T05:16:07Z</dcterms:created>
  <dcterms:modified xsi:type="dcterms:W3CDTF">2022-03-28T06:34:40Z</dcterms:modified>
</cp:coreProperties>
</file>