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png" ContentType="image/png"/>
  <Default Extension="xml" ContentType="application/vnd.openxmlformats-officedocument.presentationml.slide+xml"/>
  <Override PartName="/docProps/app.xml" ContentType="application/vnd.openxmlformats-officedocument.extended-propertie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7.xml" ContentType="application/vnd.openxmlformats-officedocument.presentationml.slideLayout+xml"/>
  <Override PartName="/docProps/custom.xml" ContentType="application/vnd.openxmlformats-officedocument.custom-properties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docProps/core.xml" ContentType="application/vnd.openxmlformats-package.core-properties+xml"/>
  <Default Extension="vml" ContentType="application/vnd.openxmlformats-officedocument.vmlDrawing"/>
  <Default Extension="emf" ContentType="image/x-emf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?><Relationships xmlns="http://schemas.openxmlformats.org/package/2006/relationships"><Relationship Target="/docProps/custom.xml" Id="RA63CBDF9" Type="http://schemas.openxmlformats.org/officeDocument/2006/relationships/custom-properties" /><Relationship Target="ppt/presentation.xml" Id="rId1" Type="http://schemas.openxmlformats.org/officeDocument/2006/relationships/officeDocument" /><Relationship Target="docProps/core.xml" Id="rId2" Type="http://schemas.openxmlformats.org/package/2006/relationships/metadata/core-properties" /><Relationship Target="docProps/app.xml" Id="rId3" Type="http://schemas.openxmlformats.org/officeDocument/2006/relationships/extended-properties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292" r:id="rId4"/>
    <p:sldId id="288" r:id="rId5"/>
    <p:sldId id="293" r:id="rId6"/>
    <p:sldId id="294" r:id="rId7"/>
    <p:sldId id="289" r:id="rId8"/>
    <p:sldId id="290" r:id="rId9"/>
    <p:sldId id="283" r:id="rId10"/>
    <p:sldId id="285" r:id="rId11"/>
    <p:sldId id="302" r:id="rId12"/>
    <p:sldId id="265" r:id="rId13"/>
    <p:sldId id="303" r:id="rId14"/>
    <p:sldId id="287" r:id="rId15"/>
    <p:sldId id="334" r:id="rId16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FF"/>
    <a:srgbClr val="FFFF66"/>
    <a:srgbClr val="BAE18F"/>
    <a:srgbClr val="FF6600"/>
    <a:srgbClr val="FF5DFF"/>
    <a:srgbClr val="ABDB77"/>
    <a:srgbClr val="FF33CC"/>
    <a:srgbClr val="FF3300"/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24CAE-8975-4E87-A5CC-27F87C53E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0E1B372-9D25-41A1-AF54-5356D045E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B7FC13-2EE6-479F-A9DF-D7FBE3447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0721CB-6AE8-4409-B218-F5D6F147E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92FF75-1A7C-4022-988F-82C18E9A6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43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732F24-FF1B-4BC1-B1F9-548471951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238C18-5D70-4872-A85F-8C14DD2E6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C17B1D-E124-4B3C-BC28-E3E640D22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BB1DA0-7389-4601-A3A6-DAEA5D91F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C6AC1E-579C-4E2B-A405-A9C884E6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48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D54641-5DC8-47C1-9CAE-5D30489E6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E68536-5E2A-468E-8BE2-6E4503F2B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5E8402-F67C-4400-8CD5-C4CF44D6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245424-661C-44ED-98A0-220F4B48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44950B-5209-475B-846E-7B3C04A1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17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0AFC7D-C09C-4146-ABC9-60C15B60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75E433-2BD2-477F-8D89-84AC89D95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6F4F90-8D77-44EA-999B-F3117DD1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888870-CD70-4283-90BD-65168B96B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DD908F-31C7-435F-A0CB-D7CB75D5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28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30C40-7777-471C-A508-DF281633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CB5A34-D68E-40F9-B353-EA328E30F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4BE861-FCB1-4182-81FB-D9538E0AB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4E9251-DEDF-4440-AE4C-C8D3C18FD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53973E-2848-44F5-9651-85E7A313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08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5B65A4-72D4-4655-A6EC-90393E73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58D550-746C-4DC1-A78C-51DE494BB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F6DA0A-C529-4195-8023-29981C037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0EA0D0-F803-4423-930F-A291DB94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78424C-6B2F-4A26-AE9B-C915744A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03956E-84CC-441E-BC24-CD21A47DE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7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D23EB0-3CB1-48FD-AE7D-D8389DAE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88760B-16DE-4578-8D0D-1F529E3CD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EC2D76-7105-48A9-89F7-F4EFBEE54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BA49F22-3FFB-4E7E-998F-74B01498D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1DB44D0-DDDF-41B4-BFAB-8A67671F1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35FCCD6-F241-4826-8F82-F12C1639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E86893-D2D0-4230-AF9E-9D774A761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3BED90-BAA6-4DAF-8854-5DD46551E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42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EE1553-4241-41A8-B339-AB140287F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6351389-8DD7-4084-801F-D7C549217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E40C745-3BC7-4890-B4F1-BD5508AD9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A4D902-DBC8-4BDE-93F0-4B37CE2A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0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4DD5B1A-0282-4373-BFCE-42822BE12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9386597-379F-42F1-8428-0DA4AECCE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25237D-702F-4E42-A70E-9ED707CD0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179F31-F07F-45C2-B781-47F3BA6F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87A970-2E72-49D5-8F33-DB287B54F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5FE058-A28E-438B-B993-838ACFFC7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47517C-71D3-4F42-B4E2-C88C687EB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AC8863-85CB-4407-B951-9DE5FD721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60C653-6D69-4E08-9648-EC84DB34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50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C7099C-DDA3-4517-9E8C-BFAA57BF8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D5EB85F-8FDA-48CE-ADDB-CEBA8C009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0FEA1A-EE9C-4A67-8AD8-ECEB051C8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AEB787-A7BA-4F0B-9D3D-5BD764F4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840F8E-0536-4D24-896E-213716EB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1B5A32-ADA8-41CD-B58E-C3FC650B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03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48C7D6-CC38-48E7-9CC7-C4CF9893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D490D4-F81B-4214-93E5-D916CE223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6888C3-C7DB-439C-9A5B-01AE364C94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00CE3-A6E2-4118-B1A9-F4D2D0EE4426}" type="datetimeFigureOut">
              <a:rPr kumimoji="1" lang="ja-JP" altLang="en-US" smtClean="0"/>
              <a:t>2022/3/2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75AEFB-DF67-4AA1-B246-CBBD7A8FD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1CD545-C29B-4FBE-A8B3-41DF7A638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2DEC0-C02C-40AA-ACD5-F81832D9DE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07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3701A2-3284-4820-8027-BF9E062AA56E}"/>
              </a:ext>
            </a:extLst>
          </p:cNvPr>
          <p:cNvSpPr txBox="1"/>
          <p:nvPr/>
        </p:nvSpPr>
        <p:spPr>
          <a:xfrm>
            <a:off x="1234558" y="2235264"/>
            <a:ext cx="98634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情報社会と人権（法律）</a:t>
            </a:r>
            <a:endParaRPr kumimoji="1" lang="en-US" altLang="ja-JP" sz="6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6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   について考えてみよう！</a:t>
            </a:r>
          </a:p>
        </p:txBody>
      </p:sp>
    </p:spTree>
    <p:extLst>
      <p:ext uri="{BB962C8B-B14F-4D97-AF65-F5344CB8AC3E}">
        <p14:creationId xmlns:p14="http://schemas.microsoft.com/office/powerpoint/2010/main" val="642335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BEEE6A-1D7E-4A92-824C-43710D7FDACD}"/>
              </a:ext>
            </a:extLst>
          </p:cNvPr>
          <p:cNvSpPr txBox="1"/>
          <p:nvPr/>
        </p:nvSpPr>
        <p:spPr>
          <a:xfrm>
            <a:off x="2943938" y="3086846"/>
            <a:ext cx="9107388" cy="138499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刑法第３８条　　故意</a:t>
            </a:r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法律を知らなかったからといって、罪を犯そうという意思が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なかったと主張することはできません。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3B0ACD9-24F6-4568-B1E6-404E536DF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7071" y="3011474"/>
            <a:ext cx="967500" cy="1460367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8586DE5-4D1D-4DEA-8A1C-20616BA2A078}"/>
              </a:ext>
            </a:extLst>
          </p:cNvPr>
          <p:cNvSpPr txBox="1"/>
          <p:nvPr/>
        </p:nvSpPr>
        <p:spPr>
          <a:xfrm>
            <a:off x="140674" y="784662"/>
            <a:ext cx="615553" cy="550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３　　インターネット上の人権侵害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8809958-F7A6-48DF-948C-24CB17BB4D9F}"/>
              </a:ext>
            </a:extLst>
          </p:cNvPr>
          <p:cNvGrpSpPr/>
          <p:nvPr/>
        </p:nvGrpSpPr>
        <p:grpSpPr>
          <a:xfrm>
            <a:off x="1707071" y="940407"/>
            <a:ext cx="8415124" cy="1496724"/>
            <a:chOff x="1689575" y="111351"/>
            <a:chExt cx="8415124" cy="1496724"/>
          </a:xfrm>
        </p:grpSpPr>
        <p:sp>
          <p:nvSpPr>
            <p:cNvPr id="5" name="思考の吹き出し: 雲形 4">
              <a:extLst>
                <a:ext uri="{FF2B5EF4-FFF2-40B4-BE49-F238E27FC236}">
                  <a16:creationId xmlns:a16="http://schemas.microsoft.com/office/drawing/2014/main" id="{1D114C93-0CE9-4C8C-AF4D-BC79C908978D}"/>
                </a:ext>
              </a:extLst>
            </p:cNvPr>
            <p:cNvSpPr/>
            <p:nvPr/>
          </p:nvSpPr>
          <p:spPr>
            <a:xfrm>
              <a:off x="3391382" y="180804"/>
              <a:ext cx="6713317" cy="1354680"/>
            </a:xfrm>
            <a:prstGeom prst="cloudCallout">
              <a:avLst>
                <a:gd name="adj1" fmla="val -63623"/>
                <a:gd name="adj2" fmla="val 28089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そんな法律があるなんて</a:t>
              </a:r>
              <a:endParaRPr kumimoji="1" lang="en-US" altLang="ja-JP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知らなかったし・・・</a:t>
              </a:r>
            </a:p>
          </p:txBody>
        </p:sp>
        <p:graphicFrame>
          <p:nvGraphicFramePr>
            <p:cNvPr id="7" name="オブジェクト 6">
              <a:extLst>
                <a:ext uri="{FF2B5EF4-FFF2-40B4-BE49-F238E27FC236}">
                  <a16:creationId xmlns:a16="http://schemas.microsoft.com/office/drawing/2014/main" id="{86A4C727-F9BF-4A98-81A5-E2DBFDDA7FB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4088620"/>
                </p:ext>
              </p:extLst>
            </p:nvPr>
          </p:nvGraphicFramePr>
          <p:xfrm>
            <a:off x="1689575" y="111351"/>
            <a:ext cx="1161877" cy="14967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花子" r:id="rId4" imgW="1371600" imgH="1767600" progId="HANAKO.Document.9">
                    <p:embed/>
                  </p:oleObj>
                </mc:Choice>
                <mc:Fallback>
                  <p:oleObj name="花子" r:id="rId4" imgW="1371600" imgH="1767600" progId="HANAKO.Document.9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689575" y="111351"/>
                          <a:ext cx="1161877" cy="149672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A0A48D-27E7-4607-BA79-3EB975798F9E}"/>
              </a:ext>
            </a:extLst>
          </p:cNvPr>
          <p:cNvSpPr txBox="1"/>
          <p:nvPr/>
        </p:nvSpPr>
        <p:spPr>
          <a:xfrm>
            <a:off x="6765536" y="6107665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dirty="0"/>
              <a:t>「こども六法」山崎聡一郎／弘文堂　より引用</a:t>
            </a:r>
          </a:p>
        </p:txBody>
      </p:sp>
    </p:spTree>
    <p:extLst>
      <p:ext uri="{BB962C8B-B14F-4D97-AF65-F5344CB8AC3E}">
        <p14:creationId xmlns:p14="http://schemas.microsoft.com/office/powerpoint/2010/main" val="154946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7CE5D-137C-4F40-8E03-48ADE58610B9}"/>
              </a:ext>
            </a:extLst>
          </p:cNvPr>
          <p:cNvSpPr txBox="1"/>
          <p:nvPr/>
        </p:nvSpPr>
        <p:spPr>
          <a:xfrm>
            <a:off x="140674" y="784662"/>
            <a:ext cx="615553" cy="550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３　　インターネット上の人権侵害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DDF96E-4F95-490F-8F8F-6EC18E3DDA84}"/>
              </a:ext>
            </a:extLst>
          </p:cNvPr>
          <p:cNvSpPr txBox="1"/>
          <p:nvPr/>
        </p:nvSpPr>
        <p:spPr>
          <a:xfrm>
            <a:off x="1886527" y="3235629"/>
            <a:ext cx="3865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・正しい情報を知る。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98431C-175A-450E-AB78-A748561E6174}"/>
              </a:ext>
            </a:extLst>
          </p:cNvPr>
          <p:cNvSpPr txBox="1"/>
          <p:nvPr/>
        </p:nvSpPr>
        <p:spPr>
          <a:xfrm>
            <a:off x="1941560" y="5571936"/>
            <a:ext cx="9272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・自分のことだけでなく、まわりの人のことも考える。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C36A60-0A47-4889-8602-2B9269622E7C}"/>
              </a:ext>
            </a:extLst>
          </p:cNvPr>
          <p:cNvSpPr txBox="1"/>
          <p:nvPr/>
        </p:nvSpPr>
        <p:spPr>
          <a:xfrm>
            <a:off x="6132558" y="3267033"/>
            <a:ext cx="58266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・していいことかどうかを判断する。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AAC450-163A-4E93-BCEF-1C2EAFCF9E26}"/>
              </a:ext>
            </a:extLst>
          </p:cNvPr>
          <p:cNvSpPr txBox="1"/>
          <p:nvPr/>
        </p:nvSpPr>
        <p:spPr>
          <a:xfrm>
            <a:off x="6166135" y="4400733"/>
            <a:ext cx="5661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・感情に流されないようにする。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4E1F44-EC4B-4FC7-A551-E51887EE7CC7}"/>
              </a:ext>
            </a:extLst>
          </p:cNvPr>
          <p:cNvSpPr txBox="1"/>
          <p:nvPr/>
        </p:nvSpPr>
        <p:spPr>
          <a:xfrm>
            <a:off x="1886527" y="4402215"/>
            <a:ext cx="3865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・法律のことを知る。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B1251FD-396F-43F6-8BE0-50F4447C2CDF}"/>
              </a:ext>
            </a:extLst>
          </p:cNvPr>
          <p:cNvSpPr/>
          <p:nvPr/>
        </p:nvSpPr>
        <p:spPr>
          <a:xfrm>
            <a:off x="2207213" y="3267033"/>
            <a:ext cx="3223660" cy="542925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27B3ECAB-C715-4FB8-B5AA-0216F0D6727B}"/>
              </a:ext>
            </a:extLst>
          </p:cNvPr>
          <p:cNvSpPr/>
          <p:nvPr/>
        </p:nvSpPr>
        <p:spPr>
          <a:xfrm>
            <a:off x="6425435" y="3251273"/>
            <a:ext cx="5577017" cy="542925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D5377B02-FA8B-4A85-89E0-4F9D86CB5873}"/>
              </a:ext>
            </a:extLst>
          </p:cNvPr>
          <p:cNvSpPr/>
          <p:nvPr/>
        </p:nvSpPr>
        <p:spPr>
          <a:xfrm>
            <a:off x="2207213" y="4423139"/>
            <a:ext cx="3223660" cy="542925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FD64F265-A52B-460C-A744-8F13F45B8AD8}"/>
              </a:ext>
            </a:extLst>
          </p:cNvPr>
          <p:cNvSpPr/>
          <p:nvPr/>
        </p:nvSpPr>
        <p:spPr>
          <a:xfrm>
            <a:off x="6506393" y="4421657"/>
            <a:ext cx="4922779" cy="542925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A9DD1DE1-8C6F-4AE3-8A8C-E4C7F20557F2}"/>
              </a:ext>
            </a:extLst>
          </p:cNvPr>
          <p:cNvSpPr/>
          <p:nvPr/>
        </p:nvSpPr>
        <p:spPr>
          <a:xfrm>
            <a:off x="2278120" y="5570368"/>
            <a:ext cx="8294630" cy="542925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DBFE612-A1E4-4FD8-8FE6-7F094EEE0BF8}"/>
              </a:ext>
            </a:extLst>
          </p:cNvPr>
          <p:cNvGrpSpPr/>
          <p:nvPr/>
        </p:nvGrpSpPr>
        <p:grpSpPr>
          <a:xfrm>
            <a:off x="1616438" y="492754"/>
            <a:ext cx="9922784" cy="1739015"/>
            <a:chOff x="2036381" y="470785"/>
            <a:chExt cx="9491983" cy="1739015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4A5380B-3348-4DDF-BFE4-F01C251A8595}"/>
                </a:ext>
              </a:extLst>
            </p:cNvPr>
            <p:cNvSpPr txBox="1"/>
            <p:nvPr/>
          </p:nvSpPr>
          <p:spPr>
            <a:xfrm>
              <a:off x="3355699" y="784662"/>
              <a:ext cx="817266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私たち自身が人権を尊重し、差別者や犯罪者にならないためには、どうすればよいだろうか？</a:t>
              </a:r>
            </a:p>
          </p:txBody>
        </p:sp>
        <p:graphicFrame>
          <p:nvGraphicFramePr>
            <p:cNvPr id="18" name="オブジェクト 17">
              <a:extLst>
                <a:ext uri="{FF2B5EF4-FFF2-40B4-BE49-F238E27FC236}">
                  <a16:creationId xmlns:a16="http://schemas.microsoft.com/office/drawing/2014/main" id="{AEF36DFC-2720-43EA-9AA9-300F53EB1FC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0410658"/>
                </p:ext>
              </p:extLst>
            </p:nvPr>
          </p:nvGraphicFramePr>
          <p:xfrm>
            <a:off x="2036381" y="470785"/>
            <a:ext cx="1234975" cy="1739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9" name="花子" r:id="rId3" imgW="1287720" imgH="1813320" progId="HANAKO.Document.9">
                    <p:embed/>
                  </p:oleObj>
                </mc:Choice>
                <mc:Fallback>
                  <p:oleObj name="花子" r:id="rId3" imgW="1287720" imgH="1813320" progId="HANAKO.Document.9">
                    <p:embed/>
                    <p:pic>
                      <p:nvPicPr>
                        <p:cNvPr id="3" name="オブジェクト 2">
                          <a:extLst>
                            <a:ext uri="{FF2B5EF4-FFF2-40B4-BE49-F238E27FC236}">
                              <a16:creationId xmlns:a16="http://schemas.microsoft.com/office/drawing/2014/main" id="{D46F5888-4FF5-4582-9131-F87BE69437C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036381" y="470785"/>
                          <a:ext cx="1234975" cy="173901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890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F6225F-84E6-4CB7-A082-B0EF4C1597A8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B1A289-126C-4695-8FDD-753C8578C4BB}"/>
              </a:ext>
            </a:extLst>
          </p:cNvPr>
          <p:cNvSpPr txBox="1"/>
          <p:nvPr/>
        </p:nvSpPr>
        <p:spPr>
          <a:xfrm>
            <a:off x="-32385" y="877705"/>
            <a:ext cx="984885" cy="58614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　</a:t>
            </a:r>
            <a:r>
              <a:rPr kumimoji="1" lang="ja-JP" altLang="en-US" sz="2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差別をなくし、</a:t>
            </a:r>
            <a:endParaRPr kumimoji="1" lang="en-US" altLang="ja-JP" sz="2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人権を守ろうとする社会の動き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4333D35-74E5-4B36-BA0B-B3694ADC7F2D}"/>
              </a:ext>
            </a:extLst>
          </p:cNvPr>
          <p:cNvSpPr txBox="1"/>
          <p:nvPr/>
        </p:nvSpPr>
        <p:spPr>
          <a:xfrm>
            <a:off x="2360490" y="5159336"/>
            <a:ext cx="10071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「部落差別解消推進法（２０１６年</a:t>
            </a:r>
            <a:r>
              <a:rPr kumimoji="1" lang="en-US" altLang="ja-JP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12</a:t>
            </a:r>
            <a:r>
              <a:rPr kumimoji="1" lang="ja-JP" altLang="en-US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月）」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BFE7F90-36F4-4EFC-83FD-B24315339C90}"/>
              </a:ext>
            </a:extLst>
          </p:cNvPr>
          <p:cNvSpPr txBox="1"/>
          <p:nvPr/>
        </p:nvSpPr>
        <p:spPr>
          <a:xfrm>
            <a:off x="3089591" y="4037590"/>
            <a:ext cx="5108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⇒外国人差別をなくす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7FB3062-646E-48CC-82A2-6B3DAAE38ED4}"/>
              </a:ext>
            </a:extLst>
          </p:cNvPr>
          <p:cNvSpPr txBox="1"/>
          <p:nvPr/>
        </p:nvSpPr>
        <p:spPr>
          <a:xfrm>
            <a:off x="3170934" y="5919170"/>
            <a:ext cx="5108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⇒部落差別をなくす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94EEEFE-9614-4DAE-AAA2-0C92A8781859}"/>
              </a:ext>
            </a:extLst>
          </p:cNvPr>
          <p:cNvSpPr txBox="1"/>
          <p:nvPr/>
        </p:nvSpPr>
        <p:spPr>
          <a:xfrm>
            <a:off x="2248812" y="1687939"/>
            <a:ext cx="8972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「障害者差別解消法（２０１６年</a:t>
            </a:r>
            <a:r>
              <a:rPr kumimoji="1" lang="en-US" altLang="ja-JP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</a:t>
            </a:r>
            <a:r>
              <a:rPr kumimoji="1" lang="ja-JP" altLang="en-US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月）」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3D17579-146F-460B-8AA8-F942EB6538AB}"/>
              </a:ext>
            </a:extLst>
          </p:cNvPr>
          <p:cNvSpPr txBox="1"/>
          <p:nvPr/>
        </p:nvSpPr>
        <p:spPr>
          <a:xfrm>
            <a:off x="2338519" y="3349330"/>
            <a:ext cx="10071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「ヘイトスピーチ解消法（２０１６年</a:t>
            </a:r>
            <a:r>
              <a:rPr kumimoji="1" lang="en-US" altLang="ja-JP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kumimoji="1" lang="ja-JP" altLang="en-US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月）」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9705750-AC8C-45F5-90BF-73F30AECBB00}"/>
              </a:ext>
            </a:extLst>
          </p:cNvPr>
          <p:cNvSpPr txBox="1"/>
          <p:nvPr/>
        </p:nvSpPr>
        <p:spPr>
          <a:xfrm>
            <a:off x="3024323" y="2354159"/>
            <a:ext cx="5108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⇒障害者差別をなくす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EB6D774-8E7A-496D-95C5-9C009BEF298F}"/>
              </a:ext>
            </a:extLst>
          </p:cNvPr>
          <p:cNvGrpSpPr/>
          <p:nvPr/>
        </p:nvGrpSpPr>
        <p:grpSpPr>
          <a:xfrm>
            <a:off x="1374320" y="102376"/>
            <a:ext cx="9526945" cy="1585563"/>
            <a:chOff x="1374320" y="102376"/>
            <a:chExt cx="9526945" cy="1585563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2B2EE0A-E598-4DB3-A66B-172349517307}"/>
                </a:ext>
              </a:extLst>
            </p:cNvPr>
            <p:cNvSpPr txBox="1"/>
            <p:nvPr/>
          </p:nvSpPr>
          <p:spPr>
            <a:xfrm>
              <a:off x="1374320" y="519828"/>
              <a:ext cx="77152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差別解消をめざす法律の成立</a:t>
              </a:r>
              <a:endParaRPr kumimoji="1" lang="en-US" altLang="ja-JP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graphicFrame>
          <p:nvGraphicFramePr>
            <p:cNvPr id="13" name="オブジェクト 12">
              <a:extLst>
                <a:ext uri="{FF2B5EF4-FFF2-40B4-BE49-F238E27FC236}">
                  <a16:creationId xmlns:a16="http://schemas.microsoft.com/office/drawing/2014/main" id="{9F3AAD66-D419-4BDF-909A-8D6EA1BD566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4812360"/>
                </p:ext>
              </p:extLst>
            </p:nvPr>
          </p:nvGraphicFramePr>
          <p:xfrm>
            <a:off x="9775265" y="102376"/>
            <a:ext cx="1126000" cy="1585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3" name="花子" r:id="rId3" imgW="1287720" imgH="1813320" progId="HANAKO.Document.9">
                    <p:embed/>
                  </p:oleObj>
                </mc:Choice>
                <mc:Fallback>
                  <p:oleObj name="花子" r:id="rId3" imgW="1287720" imgH="1813320" progId="HANAKO.Document.9">
                    <p:embed/>
                    <p:pic>
                      <p:nvPicPr>
                        <p:cNvPr id="3" name="オブジェクト 2">
                          <a:extLst>
                            <a:ext uri="{FF2B5EF4-FFF2-40B4-BE49-F238E27FC236}">
                              <a16:creationId xmlns:a16="http://schemas.microsoft.com/office/drawing/2014/main" id="{D46F5888-4FF5-4582-9131-F87BE69437C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775265" y="102376"/>
                          <a:ext cx="1126000" cy="15855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8772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0" grpId="0"/>
      <p:bldP spid="41" grpId="0"/>
      <p:bldP spid="42" grpId="0"/>
      <p:bldP spid="43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F6225F-84E6-4CB7-A082-B0EF4C1597A8}"/>
              </a:ext>
            </a:extLst>
          </p:cNvPr>
          <p:cNvSpPr/>
          <p:nvPr/>
        </p:nvSpPr>
        <p:spPr>
          <a:xfrm>
            <a:off x="0" y="-81023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0D73C78-09E9-4F30-BD34-7C92B58135F7}"/>
              </a:ext>
            </a:extLst>
          </p:cNvPr>
          <p:cNvSpPr txBox="1"/>
          <p:nvPr/>
        </p:nvSpPr>
        <p:spPr>
          <a:xfrm>
            <a:off x="1470956" y="1383469"/>
            <a:ext cx="414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「バリアフリー」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3B61592-97D5-40AE-A906-83119D403386}"/>
              </a:ext>
            </a:extLst>
          </p:cNvPr>
          <p:cNvSpPr txBox="1"/>
          <p:nvPr/>
        </p:nvSpPr>
        <p:spPr>
          <a:xfrm>
            <a:off x="1595376" y="2831545"/>
            <a:ext cx="10071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「ユニバーサルデザイン」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4333D35-74E5-4B36-BA0B-B3694ADC7F2D}"/>
              </a:ext>
            </a:extLst>
          </p:cNvPr>
          <p:cNvSpPr txBox="1"/>
          <p:nvPr/>
        </p:nvSpPr>
        <p:spPr>
          <a:xfrm>
            <a:off x="1595377" y="4947397"/>
            <a:ext cx="10071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「ダイバーシティ」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045B0FB-4EE5-409A-9EE6-15459B004761}"/>
              </a:ext>
            </a:extLst>
          </p:cNvPr>
          <p:cNvSpPr txBox="1"/>
          <p:nvPr/>
        </p:nvSpPr>
        <p:spPr>
          <a:xfrm>
            <a:off x="2166401" y="2018488"/>
            <a:ext cx="8738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⇒社会の中の壁（バリア）をなくそう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BFE7F90-36F4-4EFC-83FD-B24315339C90}"/>
              </a:ext>
            </a:extLst>
          </p:cNvPr>
          <p:cNvSpPr txBox="1"/>
          <p:nvPr/>
        </p:nvSpPr>
        <p:spPr>
          <a:xfrm>
            <a:off x="2240888" y="3507688"/>
            <a:ext cx="8511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⇒困っている人が使いやすいものは、</a:t>
            </a:r>
            <a:endParaRPr kumimoji="1"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みんなが使いやすいもの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7FB3062-646E-48CC-82A2-6B3DAAE38ED4}"/>
              </a:ext>
            </a:extLst>
          </p:cNvPr>
          <p:cNvSpPr txBox="1"/>
          <p:nvPr/>
        </p:nvSpPr>
        <p:spPr>
          <a:xfrm>
            <a:off x="2340022" y="5555929"/>
            <a:ext cx="9552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⇒いろいろな個性をもつ人が集まって協力すれば、</a:t>
            </a:r>
            <a:endParaRPr kumimoji="1" lang="en-US" altLang="ja-JP" sz="3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新しいものが生み出せる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644FEF-78CB-49BB-B76E-A738A132888A}"/>
              </a:ext>
            </a:extLst>
          </p:cNvPr>
          <p:cNvSpPr txBox="1"/>
          <p:nvPr/>
        </p:nvSpPr>
        <p:spPr>
          <a:xfrm>
            <a:off x="-21449" y="881117"/>
            <a:ext cx="984885" cy="58614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　</a:t>
            </a:r>
            <a:r>
              <a:rPr kumimoji="1" lang="ja-JP" altLang="en-US" sz="2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差別をなくし、</a:t>
            </a:r>
            <a:endParaRPr kumimoji="1" lang="en-US" altLang="ja-JP" sz="2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人権を守ろうとする社会の動き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93BEA38-C684-4475-953F-28E0764BF1DF}"/>
              </a:ext>
            </a:extLst>
          </p:cNvPr>
          <p:cNvGrpSpPr/>
          <p:nvPr/>
        </p:nvGrpSpPr>
        <p:grpSpPr>
          <a:xfrm>
            <a:off x="1517708" y="163783"/>
            <a:ext cx="8769724" cy="1680713"/>
            <a:chOff x="1517708" y="163783"/>
            <a:chExt cx="8769724" cy="1680713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2B2EE0A-E598-4DB3-A66B-172349517307}"/>
                </a:ext>
              </a:extLst>
            </p:cNvPr>
            <p:cNvSpPr txBox="1"/>
            <p:nvPr/>
          </p:nvSpPr>
          <p:spPr>
            <a:xfrm>
              <a:off x="1517708" y="374435"/>
              <a:ext cx="77152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highlight>
                    <a:srgbClr val="FFFF00"/>
                  </a:highligh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これからの社会のキーワード</a:t>
              </a:r>
              <a:endParaRPr kumimoji="1" lang="en-US" altLang="ja-JP" sz="44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graphicFrame>
          <p:nvGraphicFramePr>
            <p:cNvPr id="13" name="オブジェクト 12">
              <a:extLst>
                <a:ext uri="{FF2B5EF4-FFF2-40B4-BE49-F238E27FC236}">
                  <a16:creationId xmlns:a16="http://schemas.microsoft.com/office/drawing/2014/main" id="{3EB7D995-5F75-41F6-B227-775F00F26A1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5262484"/>
                </p:ext>
              </p:extLst>
            </p:nvPr>
          </p:nvGraphicFramePr>
          <p:xfrm>
            <a:off x="9093860" y="163783"/>
            <a:ext cx="1193572" cy="1680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7" name="花子" r:id="rId3" imgW="1287720" imgH="1813320" progId="HANAKO.Document.9">
                    <p:embed/>
                  </p:oleObj>
                </mc:Choice>
                <mc:Fallback>
                  <p:oleObj name="花子" r:id="rId3" imgW="1287720" imgH="1813320" progId="HANAKO.Document.9">
                    <p:embed/>
                    <p:pic>
                      <p:nvPicPr>
                        <p:cNvPr id="3" name="オブジェクト 2">
                          <a:extLst>
                            <a:ext uri="{FF2B5EF4-FFF2-40B4-BE49-F238E27FC236}">
                              <a16:creationId xmlns:a16="http://schemas.microsoft.com/office/drawing/2014/main" id="{D46F5888-4FF5-4582-9131-F87BE69437C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093860" y="163783"/>
                          <a:ext cx="1193572" cy="16807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681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7" grpId="0"/>
      <p:bldP spid="28" grpId="0"/>
      <p:bldP spid="39" grpId="0"/>
      <p:bldP spid="40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F6225F-84E6-4CB7-A082-B0EF4C1597A8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0E1DFA67-5F98-472B-8CB9-3C74AA0EEB00}"/>
              </a:ext>
            </a:extLst>
          </p:cNvPr>
          <p:cNvGrpSpPr/>
          <p:nvPr/>
        </p:nvGrpSpPr>
        <p:grpSpPr>
          <a:xfrm>
            <a:off x="4337108" y="970239"/>
            <a:ext cx="3808602" cy="1134217"/>
            <a:chOff x="4337108" y="713064"/>
            <a:chExt cx="3808602" cy="1134217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05EEAEA2-B81A-4FF1-B291-20DB88EE86E7}"/>
                </a:ext>
              </a:extLst>
            </p:cNvPr>
            <p:cNvSpPr/>
            <p:nvPr/>
          </p:nvSpPr>
          <p:spPr>
            <a:xfrm>
              <a:off x="4337108" y="713064"/>
              <a:ext cx="3733101" cy="1134217"/>
            </a:xfrm>
            <a:prstGeom prst="rect">
              <a:avLst/>
            </a:prstGeom>
            <a:solidFill>
              <a:srgbClr val="FFC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76817F47-CF19-4DD1-8DF1-CC25312C8472}"/>
                </a:ext>
              </a:extLst>
            </p:cNvPr>
            <p:cNvSpPr txBox="1"/>
            <p:nvPr/>
          </p:nvSpPr>
          <p:spPr>
            <a:xfrm>
              <a:off x="4530055" y="908952"/>
              <a:ext cx="361565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差別をなくす。</a:t>
              </a:r>
            </a:p>
          </p:txBody>
        </p:sp>
      </p:grpSp>
      <p:pic>
        <p:nvPicPr>
          <p:cNvPr id="22" name="図 21">
            <a:extLst>
              <a:ext uri="{FF2B5EF4-FFF2-40B4-BE49-F238E27FC236}">
                <a16:creationId xmlns:a16="http://schemas.microsoft.com/office/drawing/2014/main" id="{078A72A9-DDFA-4E1F-803D-FF83149AEAC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52322" y="1301450"/>
            <a:ext cx="1134216" cy="1139257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2919B0E0-33E7-4011-B576-1CBD3DC759A9}"/>
              </a:ext>
            </a:extLst>
          </p:cNvPr>
          <p:cNvGrpSpPr/>
          <p:nvPr/>
        </p:nvGrpSpPr>
        <p:grpSpPr>
          <a:xfrm>
            <a:off x="1117997" y="2707034"/>
            <a:ext cx="4962525" cy="1541800"/>
            <a:chOff x="1117997" y="2449859"/>
            <a:chExt cx="4962525" cy="1541800"/>
          </a:xfrm>
        </p:grpSpPr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1B444102-CD52-4F93-93A9-A899582493F1}"/>
                </a:ext>
              </a:extLst>
            </p:cNvPr>
            <p:cNvSpPr/>
            <p:nvPr/>
          </p:nvSpPr>
          <p:spPr>
            <a:xfrm>
              <a:off x="1117997" y="2449859"/>
              <a:ext cx="4657725" cy="1541800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CC66BE72-E799-40B7-AA9D-C16475140D2F}"/>
                </a:ext>
              </a:extLst>
            </p:cNvPr>
            <p:cNvSpPr txBox="1"/>
            <p:nvPr/>
          </p:nvSpPr>
          <p:spPr>
            <a:xfrm>
              <a:off x="1266639" y="2545109"/>
              <a:ext cx="481388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　　　　　　　　　　　）を</a:t>
              </a:r>
              <a:endParaRPr kumimoji="1" lang="en-US" altLang="ja-JP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減らす。なくす。</a:t>
              </a: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3677298E-3745-4C46-8E6C-669F7DE7085C}"/>
              </a:ext>
            </a:extLst>
          </p:cNvPr>
          <p:cNvGrpSpPr/>
          <p:nvPr/>
        </p:nvGrpSpPr>
        <p:grpSpPr>
          <a:xfrm>
            <a:off x="3623390" y="4851412"/>
            <a:ext cx="5634910" cy="1712055"/>
            <a:chOff x="3623390" y="4594237"/>
            <a:chExt cx="5634910" cy="1712055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2378C734-7C26-4483-B496-956373F5E14C}"/>
                </a:ext>
              </a:extLst>
            </p:cNvPr>
            <p:cNvSpPr/>
            <p:nvPr/>
          </p:nvSpPr>
          <p:spPr>
            <a:xfrm>
              <a:off x="3623390" y="4594237"/>
              <a:ext cx="5634910" cy="171205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24E3258-D837-4F5E-AA5C-BA7E612F99E4}"/>
                </a:ext>
              </a:extLst>
            </p:cNvPr>
            <p:cNvSpPr txBox="1"/>
            <p:nvPr/>
          </p:nvSpPr>
          <p:spPr>
            <a:xfrm>
              <a:off x="3816991" y="4734551"/>
              <a:ext cx="533539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　　　　　 ）をつくる。</a:t>
              </a:r>
              <a:endParaRPr kumimoji="1" lang="en-US" altLang="ja-JP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　　　　 　）を保障する。</a:t>
              </a: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DA775027-3036-4204-8951-E165A746CF18}"/>
              </a:ext>
            </a:extLst>
          </p:cNvPr>
          <p:cNvGrpSpPr/>
          <p:nvPr/>
        </p:nvGrpSpPr>
        <p:grpSpPr>
          <a:xfrm>
            <a:off x="6661722" y="2726852"/>
            <a:ext cx="5364781" cy="1499768"/>
            <a:chOff x="6661722" y="2387117"/>
            <a:chExt cx="5364781" cy="1499768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366F0787-C163-4BB7-B01F-CD471A114C24}"/>
                </a:ext>
              </a:extLst>
            </p:cNvPr>
            <p:cNvSpPr/>
            <p:nvPr/>
          </p:nvSpPr>
          <p:spPr>
            <a:xfrm>
              <a:off x="6661722" y="2387117"/>
              <a:ext cx="5364781" cy="149976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6E2088C-CE1E-4F35-AA44-2D862D6B593B}"/>
                </a:ext>
              </a:extLst>
            </p:cNvPr>
            <p:cNvSpPr txBox="1"/>
            <p:nvPr/>
          </p:nvSpPr>
          <p:spPr>
            <a:xfrm>
              <a:off x="6691105" y="2430151"/>
              <a:ext cx="533539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すべての人の（ 　　　　）</a:t>
              </a:r>
              <a:endParaRPr kumimoji="1" lang="en-US" altLang="ja-JP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が守られる。</a:t>
              </a:r>
              <a:endParaRPr kumimoji="1" lang="en-US" altLang="ja-JP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6E9E3CC-BA11-409B-82D0-BC28ECA78719}"/>
              </a:ext>
            </a:extLst>
          </p:cNvPr>
          <p:cNvSpPr txBox="1"/>
          <p:nvPr/>
        </p:nvSpPr>
        <p:spPr>
          <a:xfrm>
            <a:off x="1868090" y="2794218"/>
            <a:ext cx="2875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差別する人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B20AEC-7FF4-46B3-8A80-4E6FD248B2B1}"/>
              </a:ext>
            </a:extLst>
          </p:cNvPr>
          <p:cNvSpPr txBox="1"/>
          <p:nvPr/>
        </p:nvSpPr>
        <p:spPr>
          <a:xfrm>
            <a:off x="4186358" y="4983621"/>
            <a:ext cx="18280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ルール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603705A-11A0-4856-9716-41DD11C1BD0A}"/>
              </a:ext>
            </a:extLst>
          </p:cNvPr>
          <p:cNvSpPr txBox="1"/>
          <p:nvPr/>
        </p:nvSpPr>
        <p:spPr>
          <a:xfrm>
            <a:off x="4392588" y="5678010"/>
            <a:ext cx="14155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学び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D962F8-4425-4952-98D1-264FD2017C75}"/>
              </a:ext>
            </a:extLst>
          </p:cNvPr>
          <p:cNvSpPr txBox="1"/>
          <p:nvPr/>
        </p:nvSpPr>
        <p:spPr>
          <a:xfrm>
            <a:off x="10236633" y="2773033"/>
            <a:ext cx="14155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人権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FFA472DF-B7E2-4726-8F0B-14A07F7E411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60122">
            <a:off x="8989015" y="1172811"/>
            <a:ext cx="1134216" cy="1139257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D5727DD4-F3EF-42F6-89AC-4412E1503D2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79439">
            <a:off x="9421767" y="4483342"/>
            <a:ext cx="1134216" cy="1139257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1B7E2A4-7F62-4924-9978-6C666BC66A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37964">
            <a:off x="2187247" y="4667771"/>
            <a:ext cx="1134216" cy="1139257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33C380B-2277-49A9-938B-87548EB973C4}"/>
              </a:ext>
            </a:extLst>
          </p:cNvPr>
          <p:cNvSpPr txBox="1"/>
          <p:nvPr/>
        </p:nvSpPr>
        <p:spPr>
          <a:xfrm>
            <a:off x="1492696" y="126474"/>
            <a:ext cx="7755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差別をなくすための社会（世界）の動き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97BDEC8-5E9F-4CAD-8921-690A2C833487}"/>
              </a:ext>
            </a:extLst>
          </p:cNvPr>
          <p:cNvSpPr txBox="1"/>
          <p:nvPr/>
        </p:nvSpPr>
        <p:spPr>
          <a:xfrm>
            <a:off x="8283" y="901722"/>
            <a:ext cx="923330" cy="60208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　 差別をなくし、</a:t>
            </a:r>
            <a:endParaRPr kumimoji="1" lang="en-US" altLang="ja-JP" sz="2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 人権を守ろうとする社会の動き</a:t>
            </a:r>
          </a:p>
        </p:txBody>
      </p:sp>
    </p:spTree>
    <p:extLst>
      <p:ext uri="{BB962C8B-B14F-4D97-AF65-F5344CB8AC3E}">
        <p14:creationId xmlns:p14="http://schemas.microsoft.com/office/powerpoint/2010/main" val="62290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7CE5D-137C-4F40-8E03-48ADE58610B9}"/>
              </a:ext>
            </a:extLst>
          </p:cNvPr>
          <p:cNvSpPr txBox="1"/>
          <p:nvPr/>
        </p:nvSpPr>
        <p:spPr>
          <a:xfrm>
            <a:off x="168473" y="459649"/>
            <a:ext cx="615553" cy="550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５　　　ふり返り</a:t>
            </a:r>
            <a:endParaRPr kumimoji="1" lang="en-US" altLang="ja-JP" sz="2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4A5380B-3348-4DDF-BFE4-F01C251A8595}"/>
              </a:ext>
            </a:extLst>
          </p:cNvPr>
          <p:cNvSpPr txBox="1"/>
          <p:nvPr/>
        </p:nvSpPr>
        <p:spPr>
          <a:xfrm>
            <a:off x="1349107" y="243204"/>
            <a:ext cx="732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highlight>
                  <a:srgbClr val="FFFF00"/>
                </a:highligh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今日の学習をふり返ろう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5ADCBF6-E06C-4803-BD51-42A1416E987C}"/>
              </a:ext>
            </a:extLst>
          </p:cNvPr>
          <p:cNvGrpSpPr/>
          <p:nvPr/>
        </p:nvGrpSpPr>
        <p:grpSpPr>
          <a:xfrm>
            <a:off x="2277064" y="1600190"/>
            <a:ext cx="8891327" cy="3416320"/>
            <a:chOff x="2277064" y="1600190"/>
            <a:chExt cx="8891327" cy="3416320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35BBFD3B-5673-44A4-A055-8CE2E76681EE}"/>
                </a:ext>
              </a:extLst>
            </p:cNvPr>
            <p:cNvSpPr/>
            <p:nvPr/>
          </p:nvSpPr>
          <p:spPr>
            <a:xfrm>
              <a:off x="2489200" y="2569633"/>
              <a:ext cx="8390467" cy="1477434"/>
            </a:xfrm>
            <a:prstGeom prst="roundRect">
              <a:avLst/>
            </a:prstGeom>
            <a:solidFill>
              <a:srgbClr val="FFC1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2D95AFCA-03B5-4998-9584-5CCFA9599D83}"/>
                </a:ext>
              </a:extLst>
            </p:cNvPr>
            <p:cNvSpPr txBox="1"/>
            <p:nvPr/>
          </p:nvSpPr>
          <p:spPr>
            <a:xfrm>
              <a:off x="2277064" y="1600190"/>
              <a:ext cx="8891327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今日の学習を通して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考えたこと　　感じたこと　　気づいたこと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分からなかったこと　　　もっと知りたいこと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などを書きましょう。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905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7CE5D-137C-4F40-8E03-48ADE58610B9}"/>
              </a:ext>
            </a:extLst>
          </p:cNvPr>
          <p:cNvSpPr txBox="1"/>
          <p:nvPr/>
        </p:nvSpPr>
        <p:spPr>
          <a:xfrm>
            <a:off x="165497" y="900112"/>
            <a:ext cx="615553" cy="50577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　　はじめに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6BB97BA-CD77-4F93-BE3B-6C3889BBEB8B}"/>
              </a:ext>
            </a:extLst>
          </p:cNvPr>
          <p:cNvGrpSpPr/>
          <p:nvPr/>
        </p:nvGrpSpPr>
        <p:grpSpPr>
          <a:xfrm>
            <a:off x="1082724" y="1348684"/>
            <a:ext cx="4328187" cy="1563136"/>
            <a:chOff x="7139382" y="1477184"/>
            <a:chExt cx="4328187" cy="1563136"/>
          </a:xfrm>
        </p:grpSpPr>
        <p:sp>
          <p:nvSpPr>
            <p:cNvPr id="27" name="吹き出し: 角を丸めた四角形 26">
              <a:extLst>
                <a:ext uri="{FF2B5EF4-FFF2-40B4-BE49-F238E27FC236}">
                  <a16:creationId xmlns:a16="http://schemas.microsoft.com/office/drawing/2014/main" id="{9BDE0829-3F20-4698-B900-6E1247360339}"/>
                </a:ext>
              </a:extLst>
            </p:cNvPr>
            <p:cNvSpPr/>
            <p:nvPr/>
          </p:nvSpPr>
          <p:spPr>
            <a:xfrm>
              <a:off x="7139382" y="1477184"/>
              <a:ext cx="4328187" cy="1563136"/>
            </a:xfrm>
            <a:prstGeom prst="wedgeRoundRectCallout">
              <a:avLst>
                <a:gd name="adj1" fmla="val 56297"/>
                <a:gd name="adj2" fmla="val 46817"/>
                <a:gd name="adj3" fmla="val 16667"/>
              </a:avLst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093B5CE2-8D2C-4BEF-A693-01EF345E850F}"/>
                </a:ext>
              </a:extLst>
            </p:cNvPr>
            <p:cNvSpPr txBox="1"/>
            <p:nvPr/>
          </p:nvSpPr>
          <p:spPr>
            <a:xfrm>
              <a:off x="7366197" y="1607700"/>
              <a:ext cx="401617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現場に行かなくても</a:t>
              </a:r>
              <a:endParaRPr kumimoji="1" lang="en-US" altLang="ja-JP" sz="2800" b="1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2800" b="1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皆既月食やプロ野球が</a:t>
              </a:r>
              <a:endParaRPr kumimoji="1" lang="en-US" altLang="ja-JP" sz="2800" b="1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2800" b="1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リアルタイムでみられる！</a:t>
              </a: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60F73DC-6FBE-4649-B4BC-EE43BC5CFFAE}"/>
              </a:ext>
            </a:extLst>
          </p:cNvPr>
          <p:cNvGrpSpPr/>
          <p:nvPr/>
        </p:nvGrpSpPr>
        <p:grpSpPr>
          <a:xfrm>
            <a:off x="7372443" y="984974"/>
            <a:ext cx="3836796" cy="1070127"/>
            <a:chOff x="1830580" y="3337410"/>
            <a:chExt cx="3836796" cy="1070127"/>
          </a:xfrm>
        </p:grpSpPr>
        <p:sp>
          <p:nvSpPr>
            <p:cNvPr id="28" name="吹き出し: 角を丸めた四角形 27">
              <a:extLst>
                <a:ext uri="{FF2B5EF4-FFF2-40B4-BE49-F238E27FC236}">
                  <a16:creationId xmlns:a16="http://schemas.microsoft.com/office/drawing/2014/main" id="{D58C2936-8D5E-4EC2-885C-66776EEA8D13}"/>
                </a:ext>
              </a:extLst>
            </p:cNvPr>
            <p:cNvSpPr/>
            <p:nvPr/>
          </p:nvSpPr>
          <p:spPr>
            <a:xfrm>
              <a:off x="1830580" y="3337410"/>
              <a:ext cx="3836796" cy="1070127"/>
            </a:xfrm>
            <a:prstGeom prst="wedgeRoundRectCallout">
              <a:avLst>
                <a:gd name="adj1" fmla="val -51056"/>
                <a:gd name="adj2" fmla="val 71588"/>
                <a:gd name="adj3" fmla="val 16667"/>
              </a:avLst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91BE034-456B-42CA-91FE-2C4CDBD9F466}"/>
                </a:ext>
              </a:extLst>
            </p:cNvPr>
            <p:cNvSpPr txBox="1"/>
            <p:nvPr/>
          </p:nvSpPr>
          <p:spPr>
            <a:xfrm>
              <a:off x="2017800" y="3426124"/>
              <a:ext cx="356553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欲しいものが</a:t>
              </a:r>
              <a:endParaRPr kumimoji="1" lang="en-US" altLang="ja-JP" sz="2800" b="1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2800" b="1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すぐにネットで買える！</a:t>
              </a: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4602924-0DB2-4FE0-9E54-7DC34B9CAC9D}"/>
              </a:ext>
            </a:extLst>
          </p:cNvPr>
          <p:cNvGrpSpPr/>
          <p:nvPr/>
        </p:nvGrpSpPr>
        <p:grpSpPr>
          <a:xfrm>
            <a:off x="7778390" y="2835927"/>
            <a:ext cx="2687550" cy="1186144"/>
            <a:chOff x="7572375" y="3279401"/>
            <a:chExt cx="2687550" cy="1186144"/>
          </a:xfrm>
        </p:grpSpPr>
        <p:sp>
          <p:nvSpPr>
            <p:cNvPr id="29" name="吹き出し: 角を丸めた四角形 28">
              <a:extLst>
                <a:ext uri="{FF2B5EF4-FFF2-40B4-BE49-F238E27FC236}">
                  <a16:creationId xmlns:a16="http://schemas.microsoft.com/office/drawing/2014/main" id="{9BC7ADB9-5699-4937-BCBD-60EE0DBC2A4C}"/>
                </a:ext>
              </a:extLst>
            </p:cNvPr>
            <p:cNvSpPr/>
            <p:nvPr/>
          </p:nvSpPr>
          <p:spPr>
            <a:xfrm>
              <a:off x="7572375" y="3279401"/>
              <a:ext cx="2658975" cy="1186144"/>
            </a:xfrm>
            <a:prstGeom prst="wedgeRoundRectCallout">
              <a:avLst>
                <a:gd name="adj1" fmla="val -72707"/>
                <a:gd name="adj2" fmla="val -33863"/>
                <a:gd name="adj3" fmla="val 16667"/>
              </a:avLst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BE543EFE-8682-4FA7-AC23-4C1724DE83EF}"/>
                </a:ext>
              </a:extLst>
            </p:cNvPr>
            <p:cNvSpPr txBox="1"/>
            <p:nvPr/>
          </p:nvSpPr>
          <p:spPr>
            <a:xfrm>
              <a:off x="7751850" y="3424855"/>
              <a:ext cx="250807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最新の情報が</a:t>
              </a:r>
              <a:endParaRPr kumimoji="1" lang="en-US" altLang="ja-JP" sz="2800" b="1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2800" b="1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すぐにわかる！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C14A4AC-F78C-4F6B-8D2C-B6B4EBF4005B}"/>
              </a:ext>
            </a:extLst>
          </p:cNvPr>
          <p:cNvGrpSpPr/>
          <p:nvPr/>
        </p:nvGrpSpPr>
        <p:grpSpPr>
          <a:xfrm>
            <a:off x="1343025" y="4317588"/>
            <a:ext cx="10458450" cy="2219934"/>
            <a:chOff x="1343025" y="4317588"/>
            <a:chExt cx="10458450" cy="221993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294A50AF-2493-419E-882F-6A354AEB0ACE}"/>
                </a:ext>
              </a:extLst>
            </p:cNvPr>
            <p:cNvGrpSpPr/>
            <p:nvPr/>
          </p:nvGrpSpPr>
          <p:grpSpPr>
            <a:xfrm>
              <a:off x="1343025" y="4317588"/>
              <a:ext cx="10458450" cy="2219934"/>
              <a:chOff x="1343025" y="4317588"/>
              <a:chExt cx="10458450" cy="2219934"/>
            </a:xfrm>
          </p:grpSpPr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61EF0DC5-ACA7-4691-9272-43F3BB22673C}"/>
                  </a:ext>
                </a:extLst>
              </p:cNvPr>
              <p:cNvSpPr/>
              <p:nvPr/>
            </p:nvSpPr>
            <p:spPr>
              <a:xfrm>
                <a:off x="1343025" y="4317588"/>
                <a:ext cx="10458450" cy="221993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1DDD663-3F3A-4F15-8C8A-10D4A0E9F781}"/>
                  </a:ext>
                </a:extLst>
              </p:cNvPr>
              <p:cNvSpPr txBox="1"/>
              <p:nvPr/>
            </p:nvSpPr>
            <p:spPr>
              <a:xfrm>
                <a:off x="3209392" y="4465969"/>
                <a:ext cx="8491022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b="1" dirty="0">
                    <a:solidFill>
                      <a:schemeClr val="accent5">
                        <a:lumMod val="50000"/>
                      </a:schemeClr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でも、インターネットを使った事件が毎日のようにニュースで流れているよ。</a:t>
                </a:r>
                <a:endParaRPr kumimoji="1" lang="en-US" altLang="ja-JP" sz="3200" b="1" dirty="0">
                  <a:solidFill>
                    <a:schemeClr val="accent5">
                      <a:lumMod val="50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r>
                  <a:rPr kumimoji="1" lang="ja-JP" altLang="en-US" sz="3200" b="1" dirty="0">
                    <a:solidFill>
                      <a:schemeClr val="accent5">
                        <a:lumMod val="50000"/>
                      </a:schemeClr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便利で良いことばっかりじゃないような気がする</a:t>
                </a:r>
                <a:endParaRPr kumimoji="1" lang="en-US" altLang="ja-JP" sz="3200" b="1" dirty="0">
                  <a:solidFill>
                    <a:schemeClr val="accent5">
                      <a:lumMod val="50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r>
                  <a:rPr kumimoji="1" lang="ja-JP" altLang="en-US" sz="3200" b="1" dirty="0">
                    <a:solidFill>
                      <a:schemeClr val="accent5">
                        <a:lumMod val="50000"/>
                      </a:schemeClr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んだけど</a:t>
                </a:r>
                <a:r>
                  <a:rPr kumimoji="1" lang="en-US" altLang="ja-JP" sz="3200" b="1" dirty="0">
                    <a:solidFill>
                      <a:schemeClr val="accent5">
                        <a:lumMod val="50000"/>
                      </a:schemeClr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…</a:t>
                </a:r>
                <a:r>
                  <a:rPr kumimoji="1" lang="ja-JP" altLang="en-US" sz="3200" b="1" dirty="0">
                    <a:solidFill>
                      <a:schemeClr val="accent5">
                        <a:lumMod val="50000"/>
                      </a:schemeClr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。</a:t>
                </a:r>
              </a:p>
            </p:txBody>
          </p:sp>
        </p:grpSp>
        <p:graphicFrame>
          <p:nvGraphicFramePr>
            <p:cNvPr id="19" name="オブジェクト 18">
              <a:extLst>
                <a:ext uri="{FF2B5EF4-FFF2-40B4-BE49-F238E27FC236}">
                  <a16:creationId xmlns:a16="http://schemas.microsoft.com/office/drawing/2014/main" id="{A4608E7F-369D-4D00-9A67-5B127EDEAD3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0644132"/>
                </p:ext>
              </p:extLst>
            </p:nvPr>
          </p:nvGraphicFramePr>
          <p:xfrm>
            <a:off x="1502205" y="4589475"/>
            <a:ext cx="1240987" cy="1301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花子" r:id="rId3" imgW="1569600" imgH="1645920" progId="HANAKO.Document.9">
                    <p:embed/>
                  </p:oleObj>
                </mc:Choice>
                <mc:Fallback>
                  <p:oleObj name="花子" r:id="rId3" imgW="1569600" imgH="1645920" progId="HANAKO.Document.9">
                    <p:embed/>
                    <p:pic>
                      <p:nvPicPr>
                        <p:cNvPr id="3" name="オブジェクト 2">
                          <a:extLst>
                            <a:ext uri="{FF2B5EF4-FFF2-40B4-BE49-F238E27FC236}">
                              <a16:creationId xmlns:a16="http://schemas.microsoft.com/office/drawing/2014/main" id="{9F557342-589B-4F9A-82D1-E3A1A997C58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02205" y="4589475"/>
                          <a:ext cx="1240987" cy="130121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5FBDE8E-DC93-453E-9A43-68B4E1A09DE1}"/>
              </a:ext>
            </a:extLst>
          </p:cNvPr>
          <p:cNvGrpSpPr/>
          <p:nvPr/>
        </p:nvGrpSpPr>
        <p:grpSpPr>
          <a:xfrm>
            <a:off x="1177657" y="263493"/>
            <a:ext cx="6502668" cy="3679684"/>
            <a:chOff x="1177657" y="263493"/>
            <a:chExt cx="6502668" cy="3679684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3DC08795-FD11-46C3-84FA-FC03725C64D0}"/>
                </a:ext>
              </a:extLst>
            </p:cNvPr>
            <p:cNvSpPr txBox="1"/>
            <p:nvPr/>
          </p:nvSpPr>
          <p:spPr>
            <a:xfrm>
              <a:off x="1177657" y="263493"/>
              <a:ext cx="65026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インターネットって、とっても便利！</a:t>
              </a:r>
            </a:p>
          </p:txBody>
        </p:sp>
        <p:graphicFrame>
          <p:nvGraphicFramePr>
            <p:cNvPr id="3" name="オブジェクト 2">
              <a:extLst>
                <a:ext uri="{FF2B5EF4-FFF2-40B4-BE49-F238E27FC236}">
                  <a16:creationId xmlns:a16="http://schemas.microsoft.com/office/drawing/2014/main" id="{D46F5888-4FF5-4582-9131-F87BE69437C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4198649"/>
                </p:ext>
              </p:extLst>
            </p:nvPr>
          </p:nvGraphicFramePr>
          <p:xfrm>
            <a:off x="5786869" y="2130252"/>
            <a:ext cx="1287463" cy="181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花子" r:id="rId5" imgW="1287720" imgH="1813320" progId="HANAKO.Document.9">
                    <p:embed/>
                  </p:oleObj>
                </mc:Choice>
                <mc:Fallback>
                  <p:oleObj name="花子" r:id="rId5" imgW="1287720" imgH="1813320" progId="HANAKO.Document.9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786869" y="2130252"/>
                          <a:ext cx="1287463" cy="1812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2836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7CE5D-137C-4F40-8E03-48ADE58610B9}"/>
              </a:ext>
            </a:extLst>
          </p:cNvPr>
          <p:cNvSpPr txBox="1"/>
          <p:nvPr/>
        </p:nvSpPr>
        <p:spPr>
          <a:xfrm>
            <a:off x="165497" y="900112"/>
            <a:ext cx="615553" cy="50577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</a:t>
            </a:r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学習のテーマ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0199F13-9A14-4559-A286-B7BF5550DE9D}"/>
              </a:ext>
            </a:extLst>
          </p:cNvPr>
          <p:cNvSpPr/>
          <p:nvPr/>
        </p:nvSpPr>
        <p:spPr>
          <a:xfrm>
            <a:off x="2084089" y="1632018"/>
            <a:ext cx="8940007" cy="3162300"/>
          </a:xfrm>
          <a:prstGeom prst="roundRect">
            <a:avLst/>
          </a:prstGeom>
          <a:solidFill>
            <a:srgbClr val="BAE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C7D64F-3BB6-4441-AFBF-7016E63B3872}"/>
              </a:ext>
            </a:extLst>
          </p:cNvPr>
          <p:cNvSpPr txBox="1"/>
          <p:nvPr/>
        </p:nvSpPr>
        <p:spPr>
          <a:xfrm>
            <a:off x="3769657" y="2456324"/>
            <a:ext cx="69322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rgbClr val="FF33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情報社会と人権（法律）</a:t>
            </a:r>
            <a:endParaRPr kumimoji="1" lang="en-US" altLang="ja-JP" sz="4400" b="1" dirty="0">
              <a:solidFill>
                <a:srgbClr val="FF33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4400" b="1" dirty="0">
                <a:solidFill>
                  <a:srgbClr val="FF33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について考えてみよう</a:t>
            </a:r>
          </a:p>
        </p:txBody>
      </p:sp>
      <p:graphicFrame>
        <p:nvGraphicFramePr>
          <p:cNvPr id="8" name="オブジェクト 7">
            <a:extLst>
              <a:ext uri="{FF2B5EF4-FFF2-40B4-BE49-F238E27FC236}">
                <a16:creationId xmlns:a16="http://schemas.microsoft.com/office/drawing/2014/main" id="{5D58DFCF-D4BF-4C92-869E-1EEC33C7CD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177166"/>
              </p:ext>
            </p:extLst>
          </p:nvPr>
        </p:nvGraphicFramePr>
        <p:xfrm>
          <a:off x="2404436" y="2273136"/>
          <a:ext cx="1287463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花子" r:id="rId3" imgW="1287720" imgH="1813320" progId="HANAKO.Document.9">
                  <p:embed/>
                </p:oleObj>
              </mc:Choice>
              <mc:Fallback>
                <p:oleObj name="花子" r:id="rId3" imgW="1287720" imgH="1813320" progId="HANAKO.Document.9">
                  <p:embed/>
                  <p:pic>
                    <p:nvPicPr>
                      <p:cNvPr id="3" name="オブジェクト 2">
                        <a:extLst>
                          <a:ext uri="{FF2B5EF4-FFF2-40B4-BE49-F238E27FC236}">
                            <a16:creationId xmlns:a16="http://schemas.microsoft.com/office/drawing/2014/main" id="{D46F5888-4FF5-4582-9131-F87BE69437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4436" y="2273136"/>
                        <a:ext cx="1287463" cy="181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381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8AA537B-3226-4862-B973-84BCD2082081}"/>
              </a:ext>
            </a:extLst>
          </p:cNvPr>
          <p:cNvGrpSpPr/>
          <p:nvPr/>
        </p:nvGrpSpPr>
        <p:grpSpPr>
          <a:xfrm>
            <a:off x="1462446" y="908315"/>
            <a:ext cx="10034741" cy="1569169"/>
            <a:chOff x="1462446" y="489215"/>
            <a:chExt cx="10034741" cy="1569169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C310D31B-8EE1-4299-998B-2CDB40C3741C}"/>
                </a:ext>
              </a:extLst>
            </p:cNvPr>
            <p:cNvSpPr/>
            <p:nvPr/>
          </p:nvSpPr>
          <p:spPr>
            <a:xfrm>
              <a:off x="1462446" y="489215"/>
              <a:ext cx="1591147" cy="131336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8BEBBF1-6F9A-4F5D-9302-F1FF92DA826B}"/>
                </a:ext>
              </a:extLst>
            </p:cNvPr>
            <p:cNvSpPr txBox="1"/>
            <p:nvPr/>
          </p:nvSpPr>
          <p:spPr>
            <a:xfrm>
              <a:off x="1462446" y="858055"/>
              <a:ext cx="100347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事例</a:t>
              </a:r>
              <a:r>
                <a:rPr kumimoji="1" lang="en-US" altLang="ja-JP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A</a:t>
              </a:r>
              <a:r>
                <a:rPr kumimoji="1" lang="ja-JP" altLang="en-US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：</a:t>
              </a:r>
              <a:r>
                <a:rPr kumimoji="1" lang="ja-JP" altLang="en-US" sz="36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インターネットニュースのコメント欄に、差別　　　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　 </a:t>
              </a:r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的な内容の書きこみをした。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7CE5D-137C-4F40-8E03-48ADE58610B9}"/>
              </a:ext>
            </a:extLst>
          </p:cNvPr>
          <p:cNvSpPr txBox="1"/>
          <p:nvPr/>
        </p:nvSpPr>
        <p:spPr>
          <a:xfrm>
            <a:off x="140674" y="784662"/>
            <a:ext cx="615553" cy="550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３　　インターネット上の人権侵害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AFEF79A-7951-4BB9-A4FE-2A1BF54500EE}"/>
              </a:ext>
            </a:extLst>
          </p:cNvPr>
          <p:cNvSpPr txBox="1"/>
          <p:nvPr/>
        </p:nvSpPr>
        <p:spPr>
          <a:xfrm>
            <a:off x="7650623" y="2261549"/>
            <a:ext cx="3738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→アカウントを削除。</a:t>
            </a:r>
            <a:endParaRPr kumimoji="1" lang="ja-JP" altLang="en-US" sz="3200" dirty="0">
              <a:solidFill>
                <a:schemeClr val="accent6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FBC1980-BE71-406A-A95A-A1467846DF65}"/>
              </a:ext>
            </a:extLst>
          </p:cNvPr>
          <p:cNvGrpSpPr/>
          <p:nvPr/>
        </p:nvGrpSpPr>
        <p:grpSpPr>
          <a:xfrm>
            <a:off x="1462445" y="2822472"/>
            <a:ext cx="10038237" cy="1567217"/>
            <a:chOff x="1462445" y="2403372"/>
            <a:chExt cx="10038237" cy="1567217"/>
          </a:xfrm>
        </p:grpSpPr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76AD160E-FCA2-4440-ACD8-CD22A67C0D85}"/>
                </a:ext>
              </a:extLst>
            </p:cNvPr>
            <p:cNvSpPr/>
            <p:nvPr/>
          </p:nvSpPr>
          <p:spPr>
            <a:xfrm>
              <a:off x="1462445" y="2403372"/>
              <a:ext cx="1591147" cy="131336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66A3F8A6-8A2F-4495-98B2-D9DA1B7EA9E2}"/>
                </a:ext>
              </a:extLst>
            </p:cNvPr>
            <p:cNvSpPr txBox="1"/>
            <p:nvPr/>
          </p:nvSpPr>
          <p:spPr>
            <a:xfrm>
              <a:off x="1465941" y="2770260"/>
              <a:ext cx="100347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事例</a:t>
              </a:r>
              <a:r>
                <a:rPr kumimoji="1" lang="en-US" altLang="ja-JP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B</a:t>
              </a:r>
              <a:r>
                <a:rPr kumimoji="1" lang="ja-JP" altLang="en-US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：</a:t>
              </a:r>
              <a:r>
                <a:rPr kumimoji="1" lang="ja-JP" altLang="en-US" sz="36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kumimoji="1" lang="en-US" altLang="ja-JP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SNS</a:t>
              </a:r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を使って相手を攻撃したり、人を特定　　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　 しようとしたりした。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CEBFC0E-ED6A-4739-87E9-7721DEE24AF2}"/>
              </a:ext>
            </a:extLst>
          </p:cNvPr>
          <p:cNvSpPr txBox="1"/>
          <p:nvPr/>
        </p:nvSpPr>
        <p:spPr>
          <a:xfrm>
            <a:off x="6507878" y="4219427"/>
            <a:ext cx="4906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→発信者情報の開示請求。</a:t>
            </a:r>
            <a:endParaRPr kumimoji="1" lang="ja-JP" altLang="en-US" sz="3200" dirty="0">
              <a:solidFill>
                <a:schemeClr val="accent6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A7F9C759-398B-44E5-A116-CFF295703DE1}"/>
              </a:ext>
            </a:extLst>
          </p:cNvPr>
          <p:cNvGrpSpPr/>
          <p:nvPr/>
        </p:nvGrpSpPr>
        <p:grpSpPr>
          <a:xfrm>
            <a:off x="1462445" y="4866764"/>
            <a:ext cx="9927009" cy="1552281"/>
            <a:chOff x="1462445" y="4447664"/>
            <a:chExt cx="9927009" cy="1552281"/>
          </a:xfrm>
        </p:grpSpPr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42D31002-10C6-45D7-A8A1-FF2E4379C90B}"/>
                </a:ext>
              </a:extLst>
            </p:cNvPr>
            <p:cNvSpPr/>
            <p:nvPr/>
          </p:nvSpPr>
          <p:spPr>
            <a:xfrm>
              <a:off x="1462445" y="4447664"/>
              <a:ext cx="1591147" cy="131336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D81C6B23-7934-4E1D-B4C5-5F5F76FDBCBC}"/>
                </a:ext>
              </a:extLst>
            </p:cNvPr>
            <p:cNvSpPr txBox="1"/>
            <p:nvPr/>
          </p:nvSpPr>
          <p:spPr>
            <a:xfrm>
              <a:off x="1465941" y="4799616"/>
              <a:ext cx="992351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事例</a:t>
              </a:r>
              <a:r>
                <a:rPr kumimoji="1" lang="en-US" altLang="ja-JP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C</a:t>
              </a:r>
              <a:r>
                <a:rPr kumimoji="1" lang="ja-JP" altLang="en-US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：</a:t>
              </a:r>
              <a:r>
                <a:rPr kumimoji="1" lang="ja-JP" altLang="en-US" sz="36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悪質ないたずらを動画にして、動画サイト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　　などに投稿。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DD4A0FF-2B76-44D6-B788-795148929898}"/>
              </a:ext>
            </a:extLst>
          </p:cNvPr>
          <p:cNvSpPr txBox="1"/>
          <p:nvPr/>
        </p:nvSpPr>
        <p:spPr>
          <a:xfrm>
            <a:off x="9719464" y="6126657"/>
            <a:ext cx="1669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→逮捕。</a:t>
            </a:r>
            <a:endParaRPr kumimoji="1" lang="ja-JP" altLang="en-US" sz="3200" dirty="0">
              <a:solidFill>
                <a:schemeClr val="accent6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4A5380B-3348-4DDF-BFE4-F01C251A8595}"/>
              </a:ext>
            </a:extLst>
          </p:cNvPr>
          <p:cNvSpPr txBox="1"/>
          <p:nvPr/>
        </p:nvSpPr>
        <p:spPr>
          <a:xfrm>
            <a:off x="1462433" y="223065"/>
            <a:ext cx="58432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ニュースで報道されている事件</a:t>
            </a:r>
          </a:p>
        </p:txBody>
      </p:sp>
    </p:spTree>
    <p:extLst>
      <p:ext uri="{BB962C8B-B14F-4D97-AF65-F5344CB8AC3E}">
        <p14:creationId xmlns:p14="http://schemas.microsoft.com/office/powerpoint/2010/main" val="10625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7CE5D-137C-4F40-8E03-48ADE58610B9}"/>
              </a:ext>
            </a:extLst>
          </p:cNvPr>
          <p:cNvSpPr txBox="1"/>
          <p:nvPr/>
        </p:nvSpPr>
        <p:spPr>
          <a:xfrm>
            <a:off x="140674" y="784662"/>
            <a:ext cx="615553" cy="550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３　　インターネット上の人権侵害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8E2C66F-44A7-4A50-A081-0186DB24CA0B}"/>
              </a:ext>
            </a:extLst>
          </p:cNvPr>
          <p:cNvGrpSpPr/>
          <p:nvPr/>
        </p:nvGrpSpPr>
        <p:grpSpPr>
          <a:xfrm>
            <a:off x="1419928" y="2066925"/>
            <a:ext cx="9971972" cy="4539443"/>
            <a:chOff x="1419928" y="2066925"/>
            <a:chExt cx="9971972" cy="4539443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447BEC9B-0B69-4B27-A057-E6ECC9286DD4}"/>
                </a:ext>
              </a:extLst>
            </p:cNvPr>
            <p:cNvGrpSpPr/>
            <p:nvPr/>
          </p:nvGrpSpPr>
          <p:grpSpPr>
            <a:xfrm>
              <a:off x="1419928" y="2076690"/>
              <a:ext cx="1591147" cy="1313366"/>
              <a:chOff x="1462446" y="908315"/>
              <a:chExt cx="1591147" cy="1313366"/>
            </a:xfrm>
          </p:grpSpPr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C310D31B-8EE1-4299-998B-2CDB40C3741C}"/>
                  </a:ext>
                </a:extLst>
              </p:cNvPr>
              <p:cNvSpPr/>
              <p:nvPr/>
            </p:nvSpPr>
            <p:spPr>
              <a:xfrm>
                <a:off x="1462446" y="908315"/>
                <a:ext cx="1591147" cy="131336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8BEBBF1-6F9A-4F5D-9302-F1FF92DA826B}"/>
                  </a:ext>
                </a:extLst>
              </p:cNvPr>
              <p:cNvSpPr txBox="1"/>
              <p:nvPr/>
            </p:nvSpPr>
            <p:spPr>
              <a:xfrm>
                <a:off x="1529122" y="1277155"/>
                <a:ext cx="143315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事例</a:t>
                </a:r>
                <a:r>
                  <a:rPr kumimoji="1" lang="en-US" altLang="ja-JP" sz="36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A</a:t>
                </a:r>
                <a:endParaRPr kumimoji="1" lang="en-US" altLang="ja-JP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67A45EB3-13E7-4B4D-B0A1-9008F712368F}"/>
                </a:ext>
              </a:extLst>
            </p:cNvPr>
            <p:cNvGrpSpPr/>
            <p:nvPr/>
          </p:nvGrpSpPr>
          <p:grpSpPr>
            <a:xfrm>
              <a:off x="1419928" y="3705139"/>
              <a:ext cx="1591147" cy="1313366"/>
              <a:chOff x="1462445" y="2822472"/>
              <a:chExt cx="1591147" cy="1313366"/>
            </a:xfrm>
          </p:grpSpPr>
          <p:sp>
            <p:nvSpPr>
              <p:cNvPr id="9" name="楕円 8">
                <a:extLst>
                  <a:ext uri="{FF2B5EF4-FFF2-40B4-BE49-F238E27FC236}">
                    <a16:creationId xmlns:a16="http://schemas.microsoft.com/office/drawing/2014/main" id="{76AD160E-FCA2-4440-ACD8-CD22A67C0D85}"/>
                  </a:ext>
                </a:extLst>
              </p:cNvPr>
              <p:cNvSpPr/>
              <p:nvPr/>
            </p:nvSpPr>
            <p:spPr>
              <a:xfrm>
                <a:off x="1462445" y="2822472"/>
                <a:ext cx="1591147" cy="131336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6A3F8A6-8A2F-4495-98B2-D9DA1B7EA9E2}"/>
                  </a:ext>
                </a:extLst>
              </p:cNvPr>
              <p:cNvSpPr txBox="1"/>
              <p:nvPr/>
            </p:nvSpPr>
            <p:spPr>
              <a:xfrm>
                <a:off x="1504042" y="3189360"/>
                <a:ext cx="14296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事例</a:t>
                </a:r>
                <a:r>
                  <a:rPr kumimoji="1" lang="en-US" altLang="ja-JP" sz="36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B</a:t>
                </a:r>
                <a:endParaRPr kumimoji="1" lang="en-US" altLang="ja-JP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8C0982EE-A88E-4786-93A6-C3F1B51AB66B}"/>
                </a:ext>
              </a:extLst>
            </p:cNvPr>
            <p:cNvGrpSpPr/>
            <p:nvPr/>
          </p:nvGrpSpPr>
          <p:grpSpPr>
            <a:xfrm>
              <a:off x="1419928" y="5293002"/>
              <a:ext cx="1657822" cy="1313366"/>
              <a:chOff x="1462445" y="4866764"/>
              <a:chExt cx="1657822" cy="1313366"/>
            </a:xfrm>
          </p:grpSpPr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42D31002-10C6-45D7-A8A1-FF2E4379C90B}"/>
                  </a:ext>
                </a:extLst>
              </p:cNvPr>
              <p:cNvSpPr/>
              <p:nvPr/>
            </p:nvSpPr>
            <p:spPr>
              <a:xfrm>
                <a:off x="1462445" y="4866764"/>
                <a:ext cx="1591147" cy="131336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81C6B23-7934-4E1D-B4C5-5F5F76FDBCBC}"/>
                  </a:ext>
                </a:extLst>
              </p:cNvPr>
              <p:cNvSpPr txBox="1"/>
              <p:nvPr/>
            </p:nvSpPr>
            <p:spPr>
              <a:xfrm>
                <a:off x="1532616" y="5218716"/>
                <a:ext cx="158765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事例</a:t>
                </a:r>
                <a:r>
                  <a:rPr kumimoji="1" lang="en-US" altLang="ja-JP" sz="36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C</a:t>
                </a:r>
                <a:endParaRPr kumimoji="1" lang="en-US" altLang="ja-JP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9649A5F7-9F09-434E-9FBD-62FB80909ED2}"/>
                </a:ext>
              </a:extLst>
            </p:cNvPr>
            <p:cNvSpPr/>
            <p:nvPr/>
          </p:nvSpPr>
          <p:spPr>
            <a:xfrm>
              <a:off x="3352800" y="2066925"/>
              <a:ext cx="8039100" cy="1276350"/>
            </a:xfrm>
            <a:prstGeom prst="roundRect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2A1934A1-1457-4EAB-92BC-C3473BC248A1}"/>
                </a:ext>
              </a:extLst>
            </p:cNvPr>
            <p:cNvSpPr/>
            <p:nvPr/>
          </p:nvSpPr>
          <p:spPr>
            <a:xfrm>
              <a:off x="3348383" y="3705139"/>
              <a:ext cx="8039100" cy="1276350"/>
            </a:xfrm>
            <a:prstGeom prst="roundRect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B8C8CFAC-C957-46FA-9841-240A9036159E}"/>
                </a:ext>
              </a:extLst>
            </p:cNvPr>
            <p:cNvSpPr/>
            <p:nvPr/>
          </p:nvSpPr>
          <p:spPr>
            <a:xfrm>
              <a:off x="3338858" y="5293002"/>
              <a:ext cx="8039100" cy="1276350"/>
            </a:xfrm>
            <a:prstGeom prst="roundRect">
              <a:avLst/>
            </a:prstGeom>
            <a:noFill/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337620B-9A3C-42F0-982E-EF8C175A9B35}"/>
              </a:ext>
            </a:extLst>
          </p:cNvPr>
          <p:cNvGrpSpPr/>
          <p:nvPr/>
        </p:nvGrpSpPr>
        <p:grpSpPr>
          <a:xfrm>
            <a:off x="1735049" y="132986"/>
            <a:ext cx="9448691" cy="1547648"/>
            <a:chOff x="1735049" y="132986"/>
            <a:chExt cx="9448691" cy="1547648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4A5380B-3348-4DDF-BFE4-F01C251A8595}"/>
                </a:ext>
              </a:extLst>
            </p:cNvPr>
            <p:cNvSpPr txBox="1"/>
            <p:nvPr/>
          </p:nvSpPr>
          <p:spPr>
            <a:xfrm>
              <a:off x="3011075" y="410632"/>
              <a:ext cx="817266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この人たちは、なぜこんなことをしてしまうのか、その理由を想像してみましょう！</a:t>
              </a:r>
            </a:p>
          </p:txBody>
        </p:sp>
        <p:graphicFrame>
          <p:nvGraphicFramePr>
            <p:cNvPr id="20" name="オブジェクト 19">
              <a:extLst>
                <a:ext uri="{FF2B5EF4-FFF2-40B4-BE49-F238E27FC236}">
                  <a16:creationId xmlns:a16="http://schemas.microsoft.com/office/drawing/2014/main" id="{462CFC51-0E73-47DE-893E-F1BC0F9C326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7353497"/>
                </p:ext>
              </p:extLst>
            </p:nvPr>
          </p:nvGraphicFramePr>
          <p:xfrm>
            <a:off x="1735049" y="132986"/>
            <a:ext cx="1099075" cy="1547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" name="花子" r:id="rId3" imgW="1287720" imgH="1813320" progId="HANAKO.Document.9">
                    <p:embed/>
                  </p:oleObj>
                </mc:Choice>
                <mc:Fallback>
                  <p:oleObj name="花子" r:id="rId3" imgW="1287720" imgH="1813320" progId="HANAKO.Document.9">
                    <p:embed/>
                    <p:pic>
                      <p:nvPicPr>
                        <p:cNvPr id="3" name="オブジェクト 2">
                          <a:extLst>
                            <a:ext uri="{FF2B5EF4-FFF2-40B4-BE49-F238E27FC236}">
                              <a16:creationId xmlns:a16="http://schemas.microsoft.com/office/drawing/2014/main" id="{D46F5888-4FF5-4582-9131-F87BE69437C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735049" y="132986"/>
                          <a:ext cx="1099075" cy="154764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2547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6B3B972-551E-4B98-BD35-0E5A5BA94EA9}"/>
              </a:ext>
            </a:extLst>
          </p:cNvPr>
          <p:cNvGrpSpPr/>
          <p:nvPr/>
        </p:nvGrpSpPr>
        <p:grpSpPr>
          <a:xfrm>
            <a:off x="1964599" y="1614515"/>
            <a:ext cx="3070803" cy="1093973"/>
            <a:chOff x="1533525" y="2023158"/>
            <a:chExt cx="3070803" cy="1093973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BB579C6D-A150-4BC0-9FE6-5F50231D475E}"/>
                </a:ext>
              </a:extLst>
            </p:cNvPr>
            <p:cNvSpPr/>
            <p:nvPr/>
          </p:nvSpPr>
          <p:spPr>
            <a:xfrm>
              <a:off x="1533525" y="2023158"/>
              <a:ext cx="3070803" cy="1093973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C5042AAD-16CA-4D84-A503-20828F707580}"/>
                </a:ext>
              </a:extLst>
            </p:cNvPr>
            <p:cNvSpPr txBox="1"/>
            <p:nvPr/>
          </p:nvSpPr>
          <p:spPr>
            <a:xfrm>
              <a:off x="2000251" y="2190232"/>
              <a:ext cx="23431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腹が立ったから</a:t>
              </a:r>
              <a:endParaRPr kumimoji="1" lang="en-US" altLang="ja-JP" sz="2400" b="1" dirty="0">
                <a:solidFill>
                  <a:schemeClr val="accent5">
                    <a:lumMod val="50000"/>
                  </a:schemeClr>
                </a:solidFill>
              </a:endParaRPr>
            </a:p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こらしめたい。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291FD49-9DC0-4117-B3CD-0496AF00CADE}"/>
              </a:ext>
            </a:extLst>
          </p:cNvPr>
          <p:cNvGrpSpPr/>
          <p:nvPr/>
        </p:nvGrpSpPr>
        <p:grpSpPr>
          <a:xfrm>
            <a:off x="1151604" y="3102068"/>
            <a:ext cx="3070803" cy="1093973"/>
            <a:chOff x="1690687" y="3252130"/>
            <a:chExt cx="3070803" cy="1093973"/>
          </a:xfrm>
        </p:grpSpPr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162DD673-69C2-401A-9E01-BEB6DBC1482B}"/>
                </a:ext>
              </a:extLst>
            </p:cNvPr>
            <p:cNvSpPr/>
            <p:nvPr/>
          </p:nvSpPr>
          <p:spPr>
            <a:xfrm>
              <a:off x="1690687" y="3252130"/>
              <a:ext cx="3070803" cy="1093973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CA3669A-8393-446E-946E-51927F94BF69}"/>
                </a:ext>
              </a:extLst>
            </p:cNvPr>
            <p:cNvSpPr txBox="1"/>
            <p:nvPr/>
          </p:nvSpPr>
          <p:spPr>
            <a:xfrm>
              <a:off x="2009775" y="3415166"/>
              <a:ext cx="26384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まちがっていると</a:t>
              </a:r>
              <a:endParaRPr kumimoji="1" lang="en-US" altLang="ja-JP" sz="2400" b="1" dirty="0">
                <a:solidFill>
                  <a:schemeClr val="accent5">
                    <a:lumMod val="50000"/>
                  </a:schemeClr>
                </a:solidFill>
              </a:endParaRPr>
            </a:p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伝えたい。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1EAAFFE-1DAA-4760-890A-86D97CE97199}"/>
              </a:ext>
            </a:extLst>
          </p:cNvPr>
          <p:cNvGrpSpPr/>
          <p:nvPr/>
        </p:nvGrpSpPr>
        <p:grpSpPr>
          <a:xfrm>
            <a:off x="3299590" y="4176749"/>
            <a:ext cx="3070803" cy="1093973"/>
            <a:chOff x="1796472" y="4080107"/>
            <a:chExt cx="3070803" cy="1093973"/>
          </a:xfrm>
        </p:grpSpPr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6094D86A-6730-4B8D-9506-069AD2281238}"/>
                </a:ext>
              </a:extLst>
            </p:cNvPr>
            <p:cNvSpPr/>
            <p:nvPr/>
          </p:nvSpPr>
          <p:spPr>
            <a:xfrm>
              <a:off x="1796472" y="4080107"/>
              <a:ext cx="3070803" cy="1093973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8DE21FF5-7F46-40C0-A0DE-EBDC668C11E8}"/>
                </a:ext>
              </a:extLst>
            </p:cNvPr>
            <p:cNvSpPr txBox="1"/>
            <p:nvPr/>
          </p:nvSpPr>
          <p:spPr>
            <a:xfrm>
              <a:off x="2009775" y="4397891"/>
              <a:ext cx="27908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自分の方が正しい。</a:t>
              </a: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986073D4-6818-4C50-9CFF-EB3F551A83A8}"/>
              </a:ext>
            </a:extLst>
          </p:cNvPr>
          <p:cNvGrpSpPr/>
          <p:nvPr/>
        </p:nvGrpSpPr>
        <p:grpSpPr>
          <a:xfrm>
            <a:off x="5180490" y="1009692"/>
            <a:ext cx="2335502" cy="841536"/>
            <a:chOff x="5665499" y="1317873"/>
            <a:chExt cx="2335502" cy="841536"/>
          </a:xfrm>
        </p:grpSpPr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DB4E52D7-65D8-4445-B2D7-FE7831FD419C}"/>
                </a:ext>
              </a:extLst>
            </p:cNvPr>
            <p:cNvSpPr/>
            <p:nvPr/>
          </p:nvSpPr>
          <p:spPr>
            <a:xfrm>
              <a:off x="5665499" y="1317873"/>
              <a:ext cx="2335502" cy="84153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D858DB5F-8251-4A00-9611-74A9F891DFE3}"/>
                </a:ext>
              </a:extLst>
            </p:cNvPr>
            <p:cNvSpPr txBox="1"/>
            <p:nvPr/>
          </p:nvSpPr>
          <p:spPr>
            <a:xfrm>
              <a:off x="5953126" y="1540082"/>
              <a:ext cx="1943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目立ちたい。</a:t>
              </a: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0F920FE-93EB-4DFE-800F-51169669897E}"/>
              </a:ext>
            </a:extLst>
          </p:cNvPr>
          <p:cNvGrpSpPr/>
          <p:nvPr/>
        </p:nvGrpSpPr>
        <p:grpSpPr>
          <a:xfrm>
            <a:off x="6191331" y="2125106"/>
            <a:ext cx="2604076" cy="817087"/>
            <a:chOff x="4703476" y="2071115"/>
            <a:chExt cx="2604076" cy="817087"/>
          </a:xfrm>
        </p:grpSpPr>
        <p:sp>
          <p:nvSpPr>
            <p:cNvPr id="38" name="楕円 37">
              <a:extLst>
                <a:ext uri="{FF2B5EF4-FFF2-40B4-BE49-F238E27FC236}">
                  <a16:creationId xmlns:a16="http://schemas.microsoft.com/office/drawing/2014/main" id="{EF6B8071-7907-400A-8084-E7E80DAB4D50}"/>
                </a:ext>
              </a:extLst>
            </p:cNvPr>
            <p:cNvSpPr/>
            <p:nvPr/>
          </p:nvSpPr>
          <p:spPr>
            <a:xfrm>
              <a:off x="4703476" y="2071115"/>
              <a:ext cx="2604076" cy="817087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B81ED101-D300-443D-8C20-C1B266955D89}"/>
                </a:ext>
              </a:extLst>
            </p:cNvPr>
            <p:cNvSpPr txBox="1"/>
            <p:nvPr/>
          </p:nvSpPr>
          <p:spPr>
            <a:xfrm>
              <a:off x="4972049" y="2264990"/>
              <a:ext cx="22288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認められたい。</a:t>
              </a: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49AB717B-6B78-4076-987F-8AC2FCDC135C}"/>
              </a:ext>
            </a:extLst>
          </p:cNvPr>
          <p:cNvGrpSpPr/>
          <p:nvPr/>
        </p:nvGrpSpPr>
        <p:grpSpPr>
          <a:xfrm>
            <a:off x="4752508" y="3168080"/>
            <a:ext cx="2573627" cy="790540"/>
            <a:chOff x="4532024" y="2765121"/>
            <a:chExt cx="2573627" cy="790540"/>
          </a:xfrm>
        </p:grpSpPr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A1F75A95-4769-4D32-A6DF-94047BAA8351}"/>
                </a:ext>
              </a:extLst>
            </p:cNvPr>
            <p:cNvSpPr/>
            <p:nvPr/>
          </p:nvSpPr>
          <p:spPr>
            <a:xfrm>
              <a:off x="4532024" y="2765121"/>
              <a:ext cx="2495549" cy="790540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6371E44C-BA5E-45E0-8342-23B696C33776}"/>
                </a:ext>
              </a:extLst>
            </p:cNvPr>
            <p:cNvSpPr txBox="1"/>
            <p:nvPr/>
          </p:nvSpPr>
          <p:spPr>
            <a:xfrm>
              <a:off x="4800601" y="2967335"/>
              <a:ext cx="23050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注目されたい。</a:t>
              </a:r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E379ADC4-2E8E-4135-8813-121EA471EF5D}"/>
              </a:ext>
            </a:extLst>
          </p:cNvPr>
          <p:cNvGrpSpPr/>
          <p:nvPr/>
        </p:nvGrpSpPr>
        <p:grpSpPr>
          <a:xfrm>
            <a:off x="7240617" y="3978282"/>
            <a:ext cx="3070803" cy="1172800"/>
            <a:chOff x="4800600" y="3418211"/>
            <a:chExt cx="3070803" cy="1172800"/>
          </a:xfrm>
        </p:grpSpPr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816CCA4B-C4B0-4683-BF6B-37151488B0E1}"/>
                </a:ext>
              </a:extLst>
            </p:cNvPr>
            <p:cNvSpPr/>
            <p:nvPr/>
          </p:nvSpPr>
          <p:spPr>
            <a:xfrm>
              <a:off x="4800600" y="3418211"/>
              <a:ext cx="3070803" cy="1172800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32D5AFC7-7905-4D3B-835E-8281D260C241}"/>
                </a:ext>
              </a:extLst>
            </p:cNvPr>
            <p:cNvSpPr txBox="1"/>
            <p:nvPr/>
          </p:nvSpPr>
          <p:spPr>
            <a:xfrm>
              <a:off x="5181601" y="3609223"/>
              <a:ext cx="24955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とく名だから</a:t>
              </a:r>
              <a:endParaRPr kumimoji="1" lang="en-US" altLang="ja-JP" sz="2400" b="1" dirty="0">
                <a:solidFill>
                  <a:schemeClr val="accent5">
                    <a:lumMod val="50000"/>
                  </a:schemeClr>
                </a:solidFill>
              </a:endParaRPr>
            </a:p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バレないだろう。</a:t>
              </a: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8CD9B297-2EF2-422E-AFF5-1EDCB0D074B5}"/>
              </a:ext>
            </a:extLst>
          </p:cNvPr>
          <p:cNvGrpSpPr/>
          <p:nvPr/>
        </p:nvGrpSpPr>
        <p:grpSpPr>
          <a:xfrm>
            <a:off x="8475676" y="903983"/>
            <a:ext cx="3070803" cy="1332084"/>
            <a:chOff x="8637296" y="1503165"/>
            <a:chExt cx="3070803" cy="1332084"/>
          </a:xfrm>
        </p:grpSpPr>
        <p:sp>
          <p:nvSpPr>
            <p:cNvPr id="44" name="楕円 43">
              <a:extLst>
                <a:ext uri="{FF2B5EF4-FFF2-40B4-BE49-F238E27FC236}">
                  <a16:creationId xmlns:a16="http://schemas.microsoft.com/office/drawing/2014/main" id="{0A2B818E-2E54-4942-8414-A671299E08AA}"/>
                </a:ext>
              </a:extLst>
            </p:cNvPr>
            <p:cNvSpPr/>
            <p:nvPr/>
          </p:nvSpPr>
          <p:spPr>
            <a:xfrm>
              <a:off x="8637296" y="1503165"/>
              <a:ext cx="3070803" cy="1332084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54017E1C-8DC6-42F1-9D04-CCB0E4FF2E3C}"/>
                </a:ext>
              </a:extLst>
            </p:cNvPr>
            <p:cNvSpPr txBox="1"/>
            <p:nvPr/>
          </p:nvSpPr>
          <p:spPr>
            <a:xfrm>
              <a:off x="9020174" y="1780285"/>
              <a:ext cx="24955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ふざけて調子に乗ってる。</a:t>
              </a: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63FB1D8-4A5C-42C6-AA4C-12689F130949}"/>
              </a:ext>
            </a:extLst>
          </p:cNvPr>
          <p:cNvGrpSpPr/>
          <p:nvPr/>
        </p:nvGrpSpPr>
        <p:grpSpPr>
          <a:xfrm>
            <a:off x="8330587" y="2827142"/>
            <a:ext cx="3070803" cy="909709"/>
            <a:chOff x="8629650" y="3414641"/>
            <a:chExt cx="3070803" cy="909709"/>
          </a:xfrm>
        </p:grpSpPr>
        <p:sp>
          <p:nvSpPr>
            <p:cNvPr id="46" name="楕円 45">
              <a:extLst>
                <a:ext uri="{FF2B5EF4-FFF2-40B4-BE49-F238E27FC236}">
                  <a16:creationId xmlns:a16="http://schemas.microsoft.com/office/drawing/2014/main" id="{02A4820F-6829-49B0-A2C5-503DD0A9F633}"/>
                </a:ext>
              </a:extLst>
            </p:cNvPr>
            <p:cNvSpPr/>
            <p:nvPr/>
          </p:nvSpPr>
          <p:spPr>
            <a:xfrm>
              <a:off x="8629650" y="3414641"/>
              <a:ext cx="3070803" cy="909709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1FADEF7F-CD03-4B43-8AE8-73C3A0C3BCF0}"/>
                </a:ext>
              </a:extLst>
            </p:cNvPr>
            <p:cNvSpPr txBox="1"/>
            <p:nvPr/>
          </p:nvSpPr>
          <p:spPr>
            <a:xfrm>
              <a:off x="8924924" y="3656506"/>
              <a:ext cx="24955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5">
                      <a:lumMod val="50000"/>
                    </a:schemeClr>
                  </a:solidFill>
                </a:rPr>
                <a:t>お金を稼ぎたい。</a:t>
              </a:r>
            </a:p>
          </p:txBody>
        </p: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9C81307-2E7C-48E5-922E-A837C7501BDF}"/>
              </a:ext>
            </a:extLst>
          </p:cNvPr>
          <p:cNvSpPr txBox="1"/>
          <p:nvPr/>
        </p:nvSpPr>
        <p:spPr>
          <a:xfrm>
            <a:off x="140674" y="784662"/>
            <a:ext cx="615553" cy="550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３　　インターネット上の人権侵害</a:t>
            </a:r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803841FD-0F29-4B0C-9C24-9A6650FB4A6E}"/>
              </a:ext>
            </a:extLst>
          </p:cNvPr>
          <p:cNvSpPr/>
          <p:nvPr/>
        </p:nvSpPr>
        <p:spPr>
          <a:xfrm>
            <a:off x="1106964" y="3121803"/>
            <a:ext cx="3070803" cy="109397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A4245669-0985-42F6-8565-6EC0E1AE4965}"/>
              </a:ext>
            </a:extLst>
          </p:cNvPr>
          <p:cNvSpPr/>
          <p:nvPr/>
        </p:nvSpPr>
        <p:spPr>
          <a:xfrm>
            <a:off x="2199811" y="1644552"/>
            <a:ext cx="3070803" cy="109397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8C73FD80-3518-44DB-9E68-EF519540040D}"/>
              </a:ext>
            </a:extLst>
          </p:cNvPr>
          <p:cNvSpPr/>
          <p:nvPr/>
        </p:nvSpPr>
        <p:spPr>
          <a:xfrm>
            <a:off x="3299590" y="4167959"/>
            <a:ext cx="3070803" cy="109397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8CFD1F43-15EB-4FBD-B957-35E349D1B8DF}"/>
              </a:ext>
            </a:extLst>
          </p:cNvPr>
          <p:cNvSpPr/>
          <p:nvPr/>
        </p:nvSpPr>
        <p:spPr>
          <a:xfrm>
            <a:off x="7263999" y="4017606"/>
            <a:ext cx="3070803" cy="109397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806CED14-AE0D-4570-92CC-0ACAAD3E7A3F}"/>
              </a:ext>
            </a:extLst>
          </p:cNvPr>
          <p:cNvSpPr/>
          <p:nvPr/>
        </p:nvSpPr>
        <p:spPr>
          <a:xfrm>
            <a:off x="8475677" y="1109527"/>
            <a:ext cx="2925714" cy="9065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6596AB80-6C43-4101-A29B-13F9A7538466}"/>
              </a:ext>
            </a:extLst>
          </p:cNvPr>
          <p:cNvSpPr/>
          <p:nvPr/>
        </p:nvSpPr>
        <p:spPr>
          <a:xfrm>
            <a:off x="5397503" y="1156920"/>
            <a:ext cx="1870374" cy="6039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31291628-734C-47A9-A132-2DF81BA5B43C}"/>
              </a:ext>
            </a:extLst>
          </p:cNvPr>
          <p:cNvSpPr/>
          <p:nvPr/>
        </p:nvSpPr>
        <p:spPr>
          <a:xfrm>
            <a:off x="4940071" y="3277900"/>
            <a:ext cx="2193921" cy="6039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57365375-C9AC-4244-BE87-8046C3D1E0EB}"/>
              </a:ext>
            </a:extLst>
          </p:cNvPr>
          <p:cNvSpPr/>
          <p:nvPr/>
        </p:nvSpPr>
        <p:spPr>
          <a:xfrm>
            <a:off x="6439667" y="2236067"/>
            <a:ext cx="2228851" cy="6039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7E90F599-B55D-4433-901F-C87B0CF5F089}"/>
              </a:ext>
            </a:extLst>
          </p:cNvPr>
          <p:cNvSpPr/>
          <p:nvPr/>
        </p:nvSpPr>
        <p:spPr>
          <a:xfrm>
            <a:off x="8600036" y="2975946"/>
            <a:ext cx="2440360" cy="60390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BD891DA-E1BD-4823-9BDA-F0838166E139}"/>
              </a:ext>
            </a:extLst>
          </p:cNvPr>
          <p:cNvGrpSpPr/>
          <p:nvPr/>
        </p:nvGrpSpPr>
        <p:grpSpPr>
          <a:xfrm>
            <a:off x="1093174" y="56899"/>
            <a:ext cx="7211538" cy="1594228"/>
            <a:chOff x="1093174" y="56899"/>
            <a:chExt cx="7211538" cy="1594228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4A5380B-3348-4DDF-BFE4-F01C251A8595}"/>
                </a:ext>
              </a:extLst>
            </p:cNvPr>
            <p:cNvSpPr txBox="1"/>
            <p:nvPr/>
          </p:nvSpPr>
          <p:spPr>
            <a:xfrm>
              <a:off x="2318597" y="279939"/>
              <a:ext cx="59861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どんな理由が思いつきましたか？</a:t>
              </a:r>
            </a:p>
          </p:txBody>
        </p:sp>
        <p:graphicFrame>
          <p:nvGraphicFramePr>
            <p:cNvPr id="52" name="オブジェクト 51">
              <a:extLst>
                <a:ext uri="{FF2B5EF4-FFF2-40B4-BE49-F238E27FC236}">
                  <a16:creationId xmlns:a16="http://schemas.microsoft.com/office/drawing/2014/main" id="{350C0BE7-9DBF-49D2-8446-8390FDE14FC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38797071"/>
                </p:ext>
              </p:extLst>
            </p:nvPr>
          </p:nvGraphicFramePr>
          <p:xfrm>
            <a:off x="1093174" y="56899"/>
            <a:ext cx="1132153" cy="15942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8" name="花子" r:id="rId3" imgW="1287720" imgH="1813320" progId="HANAKO.Document.9">
                    <p:embed/>
                  </p:oleObj>
                </mc:Choice>
                <mc:Fallback>
                  <p:oleObj name="花子" r:id="rId3" imgW="1287720" imgH="1813320" progId="HANAKO.Document.9">
                    <p:embed/>
                    <p:pic>
                      <p:nvPicPr>
                        <p:cNvPr id="3" name="オブジェクト 2">
                          <a:extLst>
                            <a:ext uri="{FF2B5EF4-FFF2-40B4-BE49-F238E27FC236}">
                              <a16:creationId xmlns:a16="http://schemas.microsoft.com/office/drawing/2014/main" id="{D46F5888-4FF5-4582-9131-F87BE69437C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93174" y="56899"/>
                          <a:ext cx="1132153" cy="159422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A4B8806-D59A-461B-9C6A-1593FD214E91}"/>
              </a:ext>
            </a:extLst>
          </p:cNvPr>
          <p:cNvGrpSpPr/>
          <p:nvPr/>
        </p:nvGrpSpPr>
        <p:grpSpPr>
          <a:xfrm>
            <a:off x="1139616" y="4910041"/>
            <a:ext cx="10809905" cy="1676863"/>
            <a:chOff x="1139616" y="4910041"/>
            <a:chExt cx="10809905" cy="1676863"/>
          </a:xfrm>
        </p:grpSpPr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7494B6FA-7DAE-4AFD-A47B-94E8F83708C3}"/>
                </a:ext>
              </a:extLst>
            </p:cNvPr>
            <p:cNvGrpSpPr/>
            <p:nvPr/>
          </p:nvGrpSpPr>
          <p:grpSpPr>
            <a:xfrm>
              <a:off x="1139616" y="5409861"/>
              <a:ext cx="9794830" cy="1077218"/>
              <a:chOff x="1102691" y="5361164"/>
              <a:chExt cx="9794830" cy="1077218"/>
            </a:xfrm>
          </p:grpSpPr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A6D39570-4E46-4479-859A-92020525E3FF}"/>
                  </a:ext>
                </a:extLst>
              </p:cNvPr>
              <p:cNvSpPr/>
              <p:nvPr/>
            </p:nvSpPr>
            <p:spPr>
              <a:xfrm>
                <a:off x="2876550" y="5852148"/>
                <a:ext cx="6191250" cy="538609"/>
              </a:xfrm>
              <a:prstGeom prst="rect">
                <a:avLst/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137C9C7-B4BF-4B92-A630-90B7A443487C}"/>
                  </a:ext>
                </a:extLst>
              </p:cNvPr>
              <p:cNvSpPr txBox="1"/>
              <p:nvPr/>
            </p:nvSpPr>
            <p:spPr>
              <a:xfrm>
                <a:off x="1102691" y="5361164"/>
                <a:ext cx="979483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こんな気持ちって、誰でももっています。ということは、</a:t>
                </a:r>
                <a:endParaRPr kumimoji="1" lang="en-US" altLang="ja-JP" sz="3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r>
                  <a:rPr kumimoji="1" lang="ja-JP" altLang="en-US" sz="32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これらは、 </a:t>
                </a:r>
                <a:r>
                  <a:rPr kumimoji="1" lang="ja-JP" altLang="en-US" sz="3200" b="1" dirty="0">
                    <a:solidFill>
                      <a:schemeClr val="bg1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「特別な人」がしていることではない </a:t>
                </a:r>
                <a:r>
                  <a:rPr kumimoji="1" lang="ja-JP" altLang="en-US" sz="32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んですね。</a:t>
                </a:r>
              </a:p>
            </p:txBody>
          </p:sp>
        </p:grpSp>
        <p:graphicFrame>
          <p:nvGraphicFramePr>
            <p:cNvPr id="53" name="オブジェクト 52">
              <a:extLst>
                <a:ext uri="{FF2B5EF4-FFF2-40B4-BE49-F238E27FC236}">
                  <a16:creationId xmlns:a16="http://schemas.microsoft.com/office/drawing/2014/main" id="{7366DF59-C90F-40A6-AE0B-33DB196AB18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6616872"/>
                </p:ext>
              </p:extLst>
            </p:nvPr>
          </p:nvGraphicFramePr>
          <p:xfrm>
            <a:off x="10758684" y="4910041"/>
            <a:ext cx="1190837" cy="1676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9" name="花子" r:id="rId3" imgW="1287720" imgH="1813320" progId="HANAKO.Document.9">
                    <p:embed/>
                  </p:oleObj>
                </mc:Choice>
                <mc:Fallback>
                  <p:oleObj name="花子" r:id="rId3" imgW="1287720" imgH="1813320" progId="HANAKO.Document.9">
                    <p:embed/>
                    <p:pic>
                      <p:nvPicPr>
                        <p:cNvPr id="3" name="オブジェクト 2">
                          <a:extLst>
                            <a:ext uri="{FF2B5EF4-FFF2-40B4-BE49-F238E27FC236}">
                              <a16:creationId xmlns:a16="http://schemas.microsoft.com/office/drawing/2014/main" id="{D46F5888-4FF5-4582-9131-F87BE69437C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758684" y="4910041"/>
                          <a:ext cx="1190837" cy="16768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9687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0FD1C9D-972B-4062-8EE6-14775326E2FA}"/>
              </a:ext>
            </a:extLst>
          </p:cNvPr>
          <p:cNvSpPr txBox="1"/>
          <p:nvPr/>
        </p:nvSpPr>
        <p:spPr>
          <a:xfrm>
            <a:off x="1140713" y="136509"/>
            <a:ext cx="1007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これらの行動を、法律に照らし合わせると</a:t>
            </a:r>
            <a:r>
              <a:rPr kumimoji="1" lang="en-US" altLang="ja-JP" sz="36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7E3E52-A96E-4180-B0E2-DBE3AACA0C15}"/>
              </a:ext>
            </a:extLst>
          </p:cNvPr>
          <p:cNvSpPr txBox="1"/>
          <p:nvPr/>
        </p:nvSpPr>
        <p:spPr>
          <a:xfrm>
            <a:off x="1558036" y="2894034"/>
            <a:ext cx="10167937" cy="138499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刑法第２３１条　　侮辱</a:t>
            </a:r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多くの人たちの前で人を馬鹿にしたり悪口を言ったりした人は、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拘留か科料とします。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4E2783E-4F95-4CF1-B635-C59B76D7C300}"/>
              </a:ext>
            </a:extLst>
          </p:cNvPr>
          <p:cNvSpPr txBox="1"/>
          <p:nvPr/>
        </p:nvSpPr>
        <p:spPr>
          <a:xfrm>
            <a:off x="1558036" y="4626329"/>
            <a:ext cx="10167937" cy="181588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刑法第２３０条　　名誉毀損</a:t>
            </a:r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誰かの名誉を傷つけて評判を落とすようなことを、多くの人たちに　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知らせた人は、それが事実かどうかに関係なく、３年以下の懲役か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５０万円以下の罰金とします。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A4B5365-F6EC-440A-AAD0-21E497D76AB7}"/>
              </a:ext>
            </a:extLst>
          </p:cNvPr>
          <p:cNvGrpSpPr/>
          <p:nvPr/>
        </p:nvGrpSpPr>
        <p:grpSpPr>
          <a:xfrm>
            <a:off x="1462446" y="1130140"/>
            <a:ext cx="10034741" cy="1547629"/>
            <a:chOff x="1462446" y="1130140"/>
            <a:chExt cx="10034741" cy="1547629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9B320D63-EE7A-47F0-83FB-AC311A8C9201}"/>
                </a:ext>
              </a:extLst>
            </p:cNvPr>
            <p:cNvSpPr/>
            <p:nvPr/>
          </p:nvSpPr>
          <p:spPr>
            <a:xfrm>
              <a:off x="1462446" y="1130140"/>
              <a:ext cx="1591147" cy="131336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F2D64E3-2B4E-45C8-9295-FC430ABEB2A3}"/>
                </a:ext>
              </a:extLst>
            </p:cNvPr>
            <p:cNvSpPr txBox="1"/>
            <p:nvPr/>
          </p:nvSpPr>
          <p:spPr>
            <a:xfrm>
              <a:off x="1462446" y="1477440"/>
              <a:ext cx="100347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事例</a:t>
              </a:r>
              <a:r>
                <a:rPr kumimoji="1" lang="en-US" altLang="ja-JP" sz="36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A</a:t>
              </a:r>
              <a:r>
                <a:rPr kumimoji="1" lang="ja-JP" altLang="en-US" sz="36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：</a:t>
              </a:r>
              <a:r>
                <a:rPr kumimoji="1" lang="ja-JP" altLang="en-US" sz="36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インターネットニュースのコメント欄に、差別　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　 </a:t>
              </a:r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的な内容の書きこみをした。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D6466BB-72B0-47A5-98E4-0EB83685A153}"/>
              </a:ext>
            </a:extLst>
          </p:cNvPr>
          <p:cNvSpPr txBox="1"/>
          <p:nvPr/>
        </p:nvSpPr>
        <p:spPr>
          <a:xfrm>
            <a:off x="140674" y="784662"/>
            <a:ext cx="615553" cy="550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３　　インターネット上の人権侵害</a:t>
            </a:r>
          </a:p>
        </p:txBody>
      </p:sp>
    </p:spTree>
    <p:extLst>
      <p:ext uri="{BB962C8B-B14F-4D97-AF65-F5344CB8AC3E}">
        <p14:creationId xmlns:p14="http://schemas.microsoft.com/office/powerpoint/2010/main" val="38833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0FD1C9D-972B-4062-8EE6-14775326E2FA}"/>
              </a:ext>
            </a:extLst>
          </p:cNvPr>
          <p:cNvSpPr txBox="1"/>
          <p:nvPr/>
        </p:nvSpPr>
        <p:spPr>
          <a:xfrm>
            <a:off x="1093174" y="253456"/>
            <a:ext cx="1007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これらの行動を、法律に照らし合わせると</a:t>
            </a:r>
            <a:r>
              <a:rPr kumimoji="1" lang="en-US" altLang="ja-JP" sz="36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9819A05-6033-46DB-B7C2-36B743B086DB}"/>
              </a:ext>
            </a:extLst>
          </p:cNvPr>
          <p:cNvGrpSpPr/>
          <p:nvPr/>
        </p:nvGrpSpPr>
        <p:grpSpPr>
          <a:xfrm>
            <a:off x="1506652" y="1330382"/>
            <a:ext cx="10034741" cy="1566416"/>
            <a:chOff x="1506652" y="1330382"/>
            <a:chExt cx="10034741" cy="1566416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D979827B-0CE7-45A3-A1C0-6B8FEB43481B}"/>
                </a:ext>
              </a:extLst>
            </p:cNvPr>
            <p:cNvSpPr/>
            <p:nvPr/>
          </p:nvSpPr>
          <p:spPr>
            <a:xfrm>
              <a:off x="1516177" y="1330382"/>
              <a:ext cx="1591147" cy="131336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951C34B-BB80-478A-8224-9651A0A62C39}"/>
                </a:ext>
              </a:extLst>
            </p:cNvPr>
            <p:cNvSpPr txBox="1"/>
            <p:nvPr/>
          </p:nvSpPr>
          <p:spPr>
            <a:xfrm>
              <a:off x="1506652" y="1696469"/>
              <a:ext cx="100347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事例</a:t>
              </a:r>
              <a:r>
                <a:rPr kumimoji="1" lang="en-US" altLang="ja-JP" sz="36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B</a:t>
              </a:r>
              <a:r>
                <a:rPr kumimoji="1" lang="ja-JP" altLang="en-US" sz="36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：</a:t>
              </a:r>
              <a:r>
                <a:rPr kumimoji="1" lang="ja-JP" altLang="en-US" sz="36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kumimoji="1" lang="en-US" altLang="ja-JP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SNS</a:t>
              </a:r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を使って相手を攻撃したり、人を特定　　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　 しようとしたりした。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9296A0-E019-45D7-980B-A4FFD7DCA4A9}"/>
              </a:ext>
            </a:extLst>
          </p:cNvPr>
          <p:cNvSpPr txBox="1"/>
          <p:nvPr/>
        </p:nvSpPr>
        <p:spPr>
          <a:xfrm>
            <a:off x="1506652" y="3608814"/>
            <a:ext cx="10167937" cy="138499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刑法第２２２条　　脅迫</a:t>
            </a:r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いのち、体、自由、名誉、財産などに害を与えると言って誰かを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脅した人は、２年以下の懲役か３０万円以下の罰金とします。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6C46233-6342-435A-895B-2A4E544E6DD8}"/>
              </a:ext>
            </a:extLst>
          </p:cNvPr>
          <p:cNvSpPr txBox="1"/>
          <p:nvPr/>
        </p:nvSpPr>
        <p:spPr>
          <a:xfrm>
            <a:off x="140674" y="784662"/>
            <a:ext cx="615553" cy="550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３　　インターネット上の人権侵害</a:t>
            </a:r>
          </a:p>
        </p:txBody>
      </p:sp>
    </p:spTree>
    <p:extLst>
      <p:ext uri="{BB962C8B-B14F-4D97-AF65-F5344CB8AC3E}">
        <p14:creationId xmlns:p14="http://schemas.microsoft.com/office/powerpoint/2010/main" val="123690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56991-00AD-41F6-93C2-F314E9BA9320}"/>
              </a:ext>
            </a:extLst>
          </p:cNvPr>
          <p:cNvSpPr/>
          <p:nvPr/>
        </p:nvSpPr>
        <p:spPr>
          <a:xfrm>
            <a:off x="0" y="0"/>
            <a:ext cx="952500" cy="6858000"/>
          </a:xfrm>
          <a:prstGeom prst="rect">
            <a:avLst/>
          </a:prstGeom>
          <a:pattFill prst="pct90">
            <a:fgClr>
              <a:srgbClr val="FF66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0FD1C9D-972B-4062-8EE6-14775326E2FA}"/>
              </a:ext>
            </a:extLst>
          </p:cNvPr>
          <p:cNvSpPr txBox="1"/>
          <p:nvPr/>
        </p:nvSpPr>
        <p:spPr>
          <a:xfrm>
            <a:off x="1128012" y="194189"/>
            <a:ext cx="10078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これらの行動を、法律に照らし合わせると</a:t>
            </a:r>
            <a:r>
              <a:rPr kumimoji="1" lang="en-US" altLang="ja-JP" sz="36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9064C61-9D45-4051-95DA-2D468431D03B}"/>
              </a:ext>
            </a:extLst>
          </p:cNvPr>
          <p:cNvGrpSpPr/>
          <p:nvPr/>
        </p:nvGrpSpPr>
        <p:grpSpPr>
          <a:xfrm>
            <a:off x="1462446" y="1426808"/>
            <a:ext cx="9923513" cy="1578267"/>
            <a:chOff x="1462446" y="1426808"/>
            <a:chExt cx="9923513" cy="1578267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D1257D2F-3907-4BB7-BEE3-6881D4B479A7}"/>
                </a:ext>
              </a:extLst>
            </p:cNvPr>
            <p:cNvSpPr/>
            <p:nvPr/>
          </p:nvSpPr>
          <p:spPr>
            <a:xfrm>
              <a:off x="1462446" y="1426808"/>
              <a:ext cx="1591147" cy="131336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1CC097B4-5BF0-4658-99B1-ADABD2429123}"/>
                </a:ext>
              </a:extLst>
            </p:cNvPr>
            <p:cNvSpPr txBox="1"/>
            <p:nvPr/>
          </p:nvSpPr>
          <p:spPr>
            <a:xfrm>
              <a:off x="1462446" y="1804746"/>
              <a:ext cx="992351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事例</a:t>
              </a:r>
              <a:r>
                <a:rPr kumimoji="1" lang="en-US" altLang="ja-JP" sz="36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C</a:t>
              </a:r>
              <a:r>
                <a:rPr kumimoji="1" lang="ja-JP" altLang="en-US" sz="3600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：</a:t>
              </a:r>
              <a:r>
                <a:rPr kumimoji="1" lang="ja-JP" altLang="en-US" sz="36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悪質ないたずらを動画に</a:t>
              </a:r>
              <a:r>
                <a:rPr kumimoji="1" lang="ja-JP" altLang="en-US" sz="360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して、動画サイト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　　などに投稿。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FF6B9F-A763-4DDA-B6B9-8D613DC9BCC5}"/>
              </a:ext>
            </a:extLst>
          </p:cNvPr>
          <p:cNvSpPr txBox="1"/>
          <p:nvPr/>
        </p:nvSpPr>
        <p:spPr>
          <a:xfrm>
            <a:off x="1549648" y="3662935"/>
            <a:ext cx="10167937" cy="181588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kumimoji="1" lang="ja-JP" altLang="en-US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刑法第２３３条　　信用毀損及び業務妨害</a:t>
            </a:r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嘘の評判を広めたり、人を騙したりして、人の信用を失わせ、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または仕事の邪魔をした人は、３年以下の懲役か５０万円以下の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罰金とします。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FFD50E-7659-400D-9E83-F4191953D33D}"/>
              </a:ext>
            </a:extLst>
          </p:cNvPr>
          <p:cNvSpPr txBox="1"/>
          <p:nvPr/>
        </p:nvSpPr>
        <p:spPr>
          <a:xfrm>
            <a:off x="140674" y="784662"/>
            <a:ext cx="615553" cy="55076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３　　インターネット上の人権侵害</a:t>
            </a:r>
          </a:p>
        </p:txBody>
      </p:sp>
    </p:spTree>
    <p:extLst>
      <p:ext uri="{BB962C8B-B14F-4D97-AF65-F5344CB8AC3E}">
        <p14:creationId xmlns:p14="http://schemas.microsoft.com/office/powerpoint/2010/main" val="58269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1017</Words>
  <Application>Microsoft Office PowerPoint</Application>
  <PresentationFormat>ワイド画面</PresentationFormat>
  <Paragraphs>131</Paragraphs>
  <Slides>15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UD デジタル 教科書体 NK-R</vt:lpstr>
      <vt:lpstr>游ゴシック</vt:lpstr>
      <vt:lpstr>游ゴシック Light</vt:lpstr>
      <vt:lpstr>Arial</vt:lpstr>
      <vt:lpstr>Office テーマ</vt:lpstr>
      <vt:lpstr>花子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>PowerPoint プレゼンテーション</dc:title>
  <dc:creator>松本 英将</dc:creator>
  <cp:lastModifiedBy>林　秀樹（学校教育課）</cp:lastModifiedBy>
  <cp:revision>116</cp:revision>
  <cp:lastPrinted>2022-02-25T01:13:31Z</cp:lastPrinted>
  <dcterms:created xsi:type="dcterms:W3CDTF">2020-10-12T04:13:22Z</dcterms:created>
  <dcterms:modified xsi:type="dcterms:W3CDTF">2022-03-02T02:31:45Z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佐賀県暗号化プロパティ">
    <vt:lpwstr>2019-09-12T08:35:35Z</vt:lpwstr>
  </property>
</Properties>
</file>