
<file path=[Content_Types].xml><?xml version="1.0" encoding="utf-8"?>
<Types xmlns="http://schemas.openxmlformats.org/package/2006/content-types">
  <Default Extension="rels" ContentType="application/vnd.openxmlformats-package.relationships+xml"/>
  <Default Extension="wmf" ContentType="image/x-wmf"/>
  <Default Extension="png" ContentType="image/png"/>
  <Default Extension="xml" ContentType="application/vnd.openxmlformats-officedocument.presentationml.slide+xml"/>
  <Override PartName="/docProps/app.xml" ContentType="application/vnd.openxmlformats-officedocument.extended-properties+xml"/>
  <Default Extension="jpeg" ContentType="image/jpe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docProps/core.xml" ContentType="application/vnd.openxmlformats-package.core-properties+xml"/>
  <Default Extension="vml" ContentType="application/vnd.openxmlformats-officedocument.vmlDrawing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/docProps/custom.xml" Id="RC0846A77" Type="http://schemas.openxmlformats.org/officeDocument/2006/relationships/custom-properties" /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329" r:id="rId5"/>
    <p:sldId id="330" r:id="rId6"/>
    <p:sldId id="288" r:id="rId7"/>
    <p:sldId id="325" r:id="rId8"/>
    <p:sldId id="333" r:id="rId9"/>
    <p:sldId id="332" r:id="rId10"/>
    <p:sldId id="334" r:id="rId11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AE18F"/>
    <a:srgbClr val="FF6600"/>
    <a:srgbClr val="FFC1FF"/>
    <a:srgbClr val="FF5DFF"/>
    <a:srgbClr val="ABDB77"/>
    <a:srgbClr val="FF33CC"/>
    <a:srgbClr val="FF33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24CAE-8975-4E87-A5CC-27F87C53E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E1B372-9D25-41A1-AF54-5356D045E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B7FC13-2EE6-479F-A9DF-D7FBE344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0721CB-6AE8-4409-B218-F5D6F147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92FF75-1A7C-4022-988F-82C18E9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4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32F24-FF1B-4BC1-B1F9-54847195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238C18-5D70-4872-A85F-8C14DD2E6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C17B1D-E124-4B3C-BC28-E3E640D2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BB1DA0-7389-4601-A3A6-DAEA5D91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C6AC1E-579C-4E2B-A405-A9C884E6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D54641-5DC8-47C1-9CAE-5D30489E6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68536-5E2A-468E-8BE2-6E4503F2B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5E8402-F67C-4400-8CD5-C4CF44D6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245424-661C-44ED-98A0-220F4B48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44950B-5209-475B-846E-7B3C04A1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17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AFC7D-C09C-4146-ABC9-60C15B60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75E433-2BD2-477F-8D89-84AC89D9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F4F90-8D77-44EA-999B-F3117DD1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888870-CD70-4283-90BD-65168B96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DD908F-31C7-435F-A0CB-D7CB75D5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2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230C40-7777-471C-A508-DF28163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CB5A34-D68E-40F9-B353-EA328E30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4BE861-FCB1-4182-81FB-D9538E0A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4E9251-DEDF-4440-AE4C-C8D3C18F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53973E-2848-44F5-9651-85E7A313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08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5B65A4-72D4-4655-A6EC-90393E73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8D550-746C-4DC1-A78C-51DE494BB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F6DA0A-C529-4195-8023-29981C03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0EA0D0-F803-4423-930F-A291DB94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78424C-6B2F-4A26-AE9B-C915744A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03956E-84CC-441E-BC24-CD21A47D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23EB0-3CB1-48FD-AE7D-D8389DAE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88760B-16DE-4578-8D0D-1F529E3C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EC2D76-7105-48A9-89F7-F4EFBEE54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A49F22-3FFB-4E7E-998F-74B01498D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DB44D0-DDDF-41B4-BFAB-8A67671F1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5FCCD6-F241-4826-8F82-F12C1639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E86893-D2D0-4230-AF9E-9D774A76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3BED90-BAA6-4DAF-8854-5DD46551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42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E1553-4241-41A8-B339-AB140287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351389-8DD7-4084-801F-D7C54921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0C745-3BC7-4890-B4F1-BD5508AD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A4D902-DBC8-4BDE-93F0-4B37CE2A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4DD5B1A-0282-4373-BFCE-42822BE1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386597-379F-42F1-8428-0DA4AECC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25237D-702F-4E42-A70E-9ED707CD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79F31-F07F-45C2-B781-47F3BA6F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7A970-2E72-49D5-8F33-DB287B54F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FE058-A28E-438B-B993-838ACFFC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47517C-71D3-4F42-B4E2-C88C687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AC8863-85CB-4407-B951-9DE5FD72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60C653-6D69-4E08-9648-EC84DB34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5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7099C-DDA3-4517-9E8C-BFAA57BF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5EB85F-8FDA-48CE-ADDB-CEBA8C009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0FEA1A-EE9C-4A67-8AD8-ECEB051C8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AEB787-A7BA-4F0B-9D3D-5BD764F4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840F8E-0536-4D24-896E-213716EB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1B5A32-ADA8-41CD-B58E-C3FC650B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48C7D6-CC38-48E7-9CC7-C4CF9893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D490D4-F81B-4214-93E5-D916CE22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6888C3-C7DB-439C-9A5B-01AE364C9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0CE3-A6E2-4118-B1A9-F4D2D0EE4426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75AEFB-DF67-4AA1-B246-CBBD7A8F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CD545-C29B-4FBE-A8B3-41DF7A638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DEC0-C02C-40AA-ACD5-F81832D9D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DDDFB-146B-4FAE-BDD7-DAFABAAE1EAD}"/>
              </a:ext>
            </a:extLst>
          </p:cNvPr>
          <p:cNvSpPr txBox="1"/>
          <p:nvPr/>
        </p:nvSpPr>
        <p:spPr>
          <a:xfrm>
            <a:off x="1279860" y="2722503"/>
            <a:ext cx="975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著作権について考えてみよう</a:t>
            </a:r>
            <a:endParaRPr kumimoji="1" lang="en-US" altLang="ja-JP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3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8473" y="459649"/>
            <a:ext cx="615553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５　　　　ふり返り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A5380B-3348-4DDF-BFE4-F01C251A8595}"/>
              </a:ext>
            </a:extLst>
          </p:cNvPr>
          <p:cNvSpPr txBox="1"/>
          <p:nvPr/>
        </p:nvSpPr>
        <p:spPr>
          <a:xfrm>
            <a:off x="1226340" y="298238"/>
            <a:ext cx="732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今日の学習をふり返ろう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9373DF4-3D91-4452-A40E-45B860E3A530}"/>
              </a:ext>
            </a:extLst>
          </p:cNvPr>
          <p:cNvGrpSpPr/>
          <p:nvPr/>
        </p:nvGrpSpPr>
        <p:grpSpPr>
          <a:xfrm>
            <a:off x="2336331" y="1833024"/>
            <a:ext cx="8891327" cy="3416320"/>
            <a:chOff x="2277064" y="1600190"/>
            <a:chExt cx="8891327" cy="341632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CA9FBAFB-D25D-4867-9906-7BCE78DCEA7C}"/>
                </a:ext>
              </a:extLst>
            </p:cNvPr>
            <p:cNvSpPr/>
            <p:nvPr/>
          </p:nvSpPr>
          <p:spPr>
            <a:xfrm>
              <a:off x="2489200" y="2569633"/>
              <a:ext cx="8390467" cy="1477434"/>
            </a:xfrm>
            <a:prstGeom prst="roundRect">
              <a:avLst/>
            </a:prstGeom>
            <a:solidFill>
              <a:srgbClr val="FFC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9A655C9-7616-47C4-B141-210E481D8474}"/>
                </a:ext>
              </a:extLst>
            </p:cNvPr>
            <p:cNvSpPr txBox="1"/>
            <p:nvPr/>
          </p:nvSpPr>
          <p:spPr>
            <a:xfrm>
              <a:off x="2277064" y="1600190"/>
              <a:ext cx="889132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今日の学習を通して</a:t>
              </a:r>
              <a:endPara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3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考えたこと　　感じたこと　　気づいたこと</a:t>
              </a:r>
              <a:endPara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3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分からなかったこと　　　もっと知りたいこと</a:t>
              </a:r>
              <a:endPara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endPara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3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などを書きましょう。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9946C84-862F-40F7-80DA-29A9E39B666E}"/>
              </a:ext>
            </a:extLst>
          </p:cNvPr>
          <p:cNvGrpSpPr/>
          <p:nvPr/>
        </p:nvGrpSpPr>
        <p:grpSpPr>
          <a:xfrm>
            <a:off x="1295842" y="4358052"/>
            <a:ext cx="10458450" cy="2323576"/>
            <a:chOff x="1396852" y="4400690"/>
            <a:chExt cx="10458450" cy="2323576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1EF0DC5-ACA7-4691-9272-43F3BB22673C}"/>
                </a:ext>
              </a:extLst>
            </p:cNvPr>
            <p:cNvSpPr/>
            <p:nvPr/>
          </p:nvSpPr>
          <p:spPr>
            <a:xfrm>
              <a:off x="1396852" y="4400690"/>
              <a:ext cx="10458450" cy="23235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1DDD663-3F3A-4F15-8C8A-10D4A0E9F781}"/>
                </a:ext>
              </a:extLst>
            </p:cNvPr>
            <p:cNvSpPr txBox="1"/>
            <p:nvPr/>
          </p:nvSpPr>
          <p:spPr>
            <a:xfrm>
              <a:off x="2997002" y="4564925"/>
              <a:ext cx="8491022" cy="61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accent5">
                      <a:lumMod val="50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これっていいことなのかな？</a:t>
              </a:r>
              <a:endPara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9F557342-589B-4F9A-82D1-E3A1A997C5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638337"/>
                </p:ext>
              </p:extLst>
            </p:nvPr>
          </p:nvGraphicFramePr>
          <p:xfrm>
            <a:off x="1502205" y="4589475"/>
            <a:ext cx="1240987" cy="1301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花子" r:id="rId3" imgW="1569600" imgH="1645920" progId="HANAKO.Document.9">
                    <p:embed/>
                  </p:oleObj>
                </mc:Choice>
                <mc:Fallback>
                  <p:oleObj name="花子" r:id="rId3" imgW="1569600" imgH="1645920" progId="HANAKO.Document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02205" y="4589475"/>
                          <a:ext cx="1240987" cy="1301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5497" y="900112"/>
            <a:ext cx="615553" cy="505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　　はじめに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C08795-FD11-46C3-84FA-FC03725C64D0}"/>
              </a:ext>
            </a:extLst>
          </p:cNvPr>
          <p:cNvSpPr txBox="1"/>
          <p:nvPr/>
        </p:nvSpPr>
        <p:spPr>
          <a:xfrm>
            <a:off x="1603107" y="176372"/>
            <a:ext cx="650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これっていいこと？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86648E-84E0-4D45-A8A2-60C276C2D8A5}"/>
              </a:ext>
            </a:extLst>
          </p:cNvPr>
          <p:cNvSpPr txBox="1"/>
          <p:nvPr/>
        </p:nvSpPr>
        <p:spPr>
          <a:xfrm>
            <a:off x="3000639" y="5323371"/>
            <a:ext cx="8216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そう思う　　　　 　　そう思わない　　　 　　わからない</a:t>
            </a:r>
            <a:endParaRPr kumimoji="1" lang="en-US" altLang="ja-JP" sz="3200" b="1" dirty="0">
              <a:solidFill>
                <a:schemeClr val="accent5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（グー）　</a:t>
            </a:r>
            <a:r>
              <a:rPr kumimoji="1" lang="ja-JP" altLang="en-US" sz="3200" b="1" i="1" dirty="0">
                <a:solidFill>
                  <a:schemeClr val="accent5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 　　　（チョキ）　　　　　　 　　（パー）</a:t>
            </a:r>
            <a:endParaRPr kumimoji="1" lang="en-US" altLang="ja-JP" sz="3200" b="1" dirty="0">
              <a:solidFill>
                <a:schemeClr val="accent5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ED8F2C6-6775-4F0B-9433-5F48EC00BC72}"/>
              </a:ext>
            </a:extLst>
          </p:cNvPr>
          <p:cNvSpPr/>
          <p:nvPr/>
        </p:nvSpPr>
        <p:spPr>
          <a:xfrm>
            <a:off x="3139922" y="1050327"/>
            <a:ext cx="1541609" cy="914400"/>
          </a:xfrm>
          <a:prstGeom prst="wedgeRoundRectCallout">
            <a:avLst>
              <a:gd name="adj1" fmla="val -66884"/>
              <a:gd name="adj2" fmla="val 1084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みんなに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送ろう！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950423-D5B6-497C-B65E-32CBD7E57460}"/>
              </a:ext>
            </a:extLst>
          </p:cNvPr>
          <p:cNvSpPr/>
          <p:nvPr/>
        </p:nvSpPr>
        <p:spPr>
          <a:xfrm>
            <a:off x="9814479" y="457201"/>
            <a:ext cx="2271286" cy="37237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1E914E2-C250-447F-972E-31D0B3F2A78E}"/>
              </a:ext>
            </a:extLst>
          </p:cNvPr>
          <p:cNvSpPr/>
          <p:nvPr/>
        </p:nvSpPr>
        <p:spPr>
          <a:xfrm>
            <a:off x="10060130" y="676953"/>
            <a:ext cx="1796916" cy="77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おもしろ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かったよ。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64BA662-B7FE-4833-A985-5DCC19709B3D}"/>
              </a:ext>
            </a:extLst>
          </p:cNvPr>
          <p:cNvSpPr/>
          <p:nvPr/>
        </p:nvSpPr>
        <p:spPr>
          <a:xfrm>
            <a:off x="10044949" y="1732531"/>
            <a:ext cx="1810353" cy="822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画像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ありがとう。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C72DF39-7EAF-4F9A-A4D2-33FEF9252763}"/>
              </a:ext>
            </a:extLst>
          </p:cNvPr>
          <p:cNvSpPr/>
          <p:nvPr/>
        </p:nvSpPr>
        <p:spPr>
          <a:xfrm>
            <a:off x="10064363" y="2815319"/>
            <a:ext cx="1803634" cy="11815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買わずに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読めて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助かったよ。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5B462FE-BDF4-4D01-A878-203E5403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341" y="5828680"/>
            <a:ext cx="819893" cy="7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07CF1387-901E-44E2-B27A-06CFD241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319" y="5782575"/>
            <a:ext cx="858456" cy="8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CA283B3B-F699-47BC-BE2B-2C13E32F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235" y="5776534"/>
            <a:ext cx="785832" cy="8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46EC26DD-1ECB-4BA9-9310-C188B9563911}"/>
              </a:ext>
            </a:extLst>
          </p:cNvPr>
          <p:cNvSpPr/>
          <p:nvPr/>
        </p:nvSpPr>
        <p:spPr>
          <a:xfrm>
            <a:off x="1117997" y="1050327"/>
            <a:ext cx="1919464" cy="914400"/>
          </a:xfrm>
          <a:prstGeom prst="wedgeRoundRectCallout">
            <a:avLst>
              <a:gd name="adj1" fmla="val -908"/>
              <a:gd name="adj2" fmla="val 1219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この漫画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おもしろいな</a:t>
            </a:r>
            <a:endParaRPr kumimoji="1" lang="en-US" altLang="ja-JP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0021071-8E4A-4443-A198-D3E6CEDA0F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135" y="2396334"/>
            <a:ext cx="1540640" cy="1255234"/>
          </a:xfrm>
          <a:prstGeom prst="rect">
            <a:avLst/>
          </a:prstGeom>
        </p:spPr>
      </p:pic>
      <p:pic>
        <p:nvPicPr>
          <p:cNvPr id="4" name="図 3" descr="男性の絵&#10;&#10;低い精度で自動的に生成された説明">
            <a:extLst>
              <a:ext uri="{FF2B5EF4-FFF2-40B4-BE49-F238E27FC236}">
                <a16:creationId xmlns:a16="http://schemas.microsoft.com/office/drawing/2014/main" id="{53340BBF-099E-431A-A3B8-2CB6BFEAC1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50" y="1679441"/>
            <a:ext cx="1737377" cy="1363301"/>
          </a:xfrm>
          <a:prstGeom prst="rect">
            <a:avLst/>
          </a:prstGeom>
        </p:spPr>
      </p:pic>
      <p:pic>
        <p:nvPicPr>
          <p:cNvPr id="12" name="図 11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80886CF-43B8-4071-AF9D-72115DE649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45" y="761834"/>
            <a:ext cx="5428488" cy="34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 animBg="1"/>
      <p:bldP spid="9" grpId="0" animBg="1"/>
      <p:bldP spid="10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5497" y="900112"/>
            <a:ext cx="615553" cy="505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　　はじめに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1E3E96-9B01-4531-B530-EB25AC0CF5BB}"/>
              </a:ext>
            </a:extLst>
          </p:cNvPr>
          <p:cNvSpPr txBox="1"/>
          <p:nvPr/>
        </p:nvSpPr>
        <p:spPr>
          <a:xfrm>
            <a:off x="1664758" y="245932"/>
            <a:ext cx="1009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漫画を写真にとってインターネットにアップすると</a:t>
            </a:r>
            <a:r>
              <a: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5C3A490-8C8F-4CA6-8F72-4567B5B074DE}"/>
              </a:ext>
            </a:extLst>
          </p:cNvPr>
          <p:cNvGrpSpPr/>
          <p:nvPr/>
        </p:nvGrpSpPr>
        <p:grpSpPr>
          <a:xfrm>
            <a:off x="1728258" y="1090407"/>
            <a:ext cx="9622194" cy="2478912"/>
            <a:chOff x="1728258" y="1090407"/>
            <a:chExt cx="9622194" cy="2478912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D3128B4-07C4-448E-AAF2-6CDFF5E2C775}"/>
                </a:ext>
              </a:extLst>
            </p:cNvPr>
            <p:cNvGrpSpPr/>
            <p:nvPr/>
          </p:nvGrpSpPr>
          <p:grpSpPr>
            <a:xfrm>
              <a:off x="1728258" y="1090407"/>
              <a:ext cx="8542971" cy="2478912"/>
              <a:chOff x="2217624" y="341452"/>
              <a:chExt cx="8542971" cy="2478912"/>
            </a:xfrm>
          </p:grpSpPr>
          <p:sp>
            <p:nvSpPr>
              <p:cNvPr id="11" name="爆発: 14 pt 10">
                <a:extLst>
                  <a:ext uri="{FF2B5EF4-FFF2-40B4-BE49-F238E27FC236}">
                    <a16:creationId xmlns:a16="http://schemas.microsoft.com/office/drawing/2014/main" id="{84045F3E-F9D3-499C-B4F0-0E815EBD4A17}"/>
                  </a:ext>
                </a:extLst>
              </p:cNvPr>
              <p:cNvSpPr/>
              <p:nvPr/>
            </p:nvSpPr>
            <p:spPr>
              <a:xfrm>
                <a:off x="2217624" y="341452"/>
                <a:ext cx="8542971" cy="2478912"/>
              </a:xfrm>
              <a:prstGeom prst="irregularSeal2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FB9C04-7894-4942-A19C-96292969FF8E}"/>
                  </a:ext>
                </a:extLst>
              </p:cNvPr>
              <p:cNvSpPr txBox="1"/>
              <p:nvPr/>
            </p:nvSpPr>
            <p:spPr>
              <a:xfrm>
                <a:off x="4492512" y="1272080"/>
                <a:ext cx="3428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著作権法違反</a:t>
                </a:r>
              </a:p>
            </p:txBody>
          </p:sp>
        </p:grpSp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AFD37D3F-710B-4466-BAE8-B9E8CFB585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8506439"/>
                </p:ext>
              </p:extLst>
            </p:nvPr>
          </p:nvGraphicFramePr>
          <p:xfrm>
            <a:off x="10188575" y="1878768"/>
            <a:ext cx="1161877" cy="1496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花子" r:id="rId3" imgW="1371600" imgH="1767600" progId="HANAKO.Document.9">
                    <p:embed/>
                  </p:oleObj>
                </mc:Choice>
                <mc:Fallback>
                  <p:oleObj name="花子" r:id="rId3" imgW="1371600" imgH="1767600" progId="HANAKO.Document.9">
                    <p:embed/>
                    <p:pic>
                      <p:nvPicPr>
                        <p:cNvPr id="7" name="オブジェクト 6">
                          <a:extLst>
                            <a:ext uri="{FF2B5EF4-FFF2-40B4-BE49-F238E27FC236}">
                              <a16:creationId xmlns:a16="http://schemas.microsoft.com/office/drawing/2014/main" id="{86A4C727-F9BF-4A98-81A5-E2DBFDDA7F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88575" y="1878768"/>
                          <a:ext cx="1161877" cy="1496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E6686E9-5907-4817-8B4E-B798DA482363}"/>
              </a:ext>
            </a:extLst>
          </p:cNvPr>
          <p:cNvGrpSpPr/>
          <p:nvPr/>
        </p:nvGrpSpPr>
        <p:grpSpPr>
          <a:xfrm>
            <a:off x="2071762" y="4052030"/>
            <a:ext cx="9180438" cy="2170303"/>
            <a:chOff x="2071762" y="4052030"/>
            <a:chExt cx="9180438" cy="2170303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0199F13-9A14-4559-A286-B7BF5550DE9D}"/>
                </a:ext>
              </a:extLst>
            </p:cNvPr>
            <p:cNvSpPr/>
            <p:nvPr/>
          </p:nvSpPr>
          <p:spPr>
            <a:xfrm>
              <a:off x="2071762" y="4052030"/>
              <a:ext cx="9180438" cy="2170303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1AC7D64F-3BB6-4441-AFBF-7016E63B3872}"/>
                </a:ext>
              </a:extLst>
            </p:cNvPr>
            <p:cNvSpPr txBox="1"/>
            <p:nvPr/>
          </p:nvSpPr>
          <p:spPr>
            <a:xfrm>
              <a:off x="3438797" y="4772645"/>
              <a:ext cx="7531535" cy="71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rgbClr val="FF33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著作権について考えてみよう！</a:t>
              </a:r>
            </a:p>
          </p:txBody>
        </p:sp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2DA650CD-77EC-4DF9-9E15-B8AC8A5B4B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081742"/>
                </p:ext>
              </p:extLst>
            </p:nvPr>
          </p:nvGraphicFramePr>
          <p:xfrm>
            <a:off x="2319535" y="4450700"/>
            <a:ext cx="902132" cy="1270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花子" r:id="rId5" imgW="1287720" imgH="1813320" progId="HANAKO.Document.9">
                    <p:embed/>
                  </p:oleObj>
                </mc:Choice>
                <mc:Fallback>
                  <p:oleObj name="花子" r:id="rId5" imgW="1287720" imgH="1813320" progId="HANAKO.Document.9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EDA398BF-FF3A-4692-AF30-2E597CB327E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19535" y="4450700"/>
                          <a:ext cx="902132" cy="12703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38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2426" y="780804"/>
            <a:ext cx="615553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２　　著作権について知ろう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A5380B-3348-4DDF-BFE4-F01C251A8595}"/>
              </a:ext>
            </a:extLst>
          </p:cNvPr>
          <p:cNvSpPr txBox="1"/>
          <p:nvPr/>
        </p:nvSpPr>
        <p:spPr>
          <a:xfrm>
            <a:off x="1343025" y="769502"/>
            <a:ext cx="584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「著作権」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とは・・・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1EA8C0-0BB8-4F54-A96F-1C9EA25EE3E1}"/>
              </a:ext>
            </a:extLst>
          </p:cNvPr>
          <p:cNvSpPr txBox="1"/>
          <p:nvPr/>
        </p:nvSpPr>
        <p:spPr>
          <a:xfrm>
            <a:off x="4872245" y="620363"/>
            <a:ext cx="679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自分がつくった作品を他の人が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勝手に使うことを防ぐための権利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7F54CC-314B-4F18-BDEC-F2B8AA23B717}"/>
              </a:ext>
            </a:extLst>
          </p:cNvPr>
          <p:cNvSpPr txBox="1"/>
          <p:nvPr/>
        </p:nvSpPr>
        <p:spPr>
          <a:xfrm>
            <a:off x="1378506" y="2782669"/>
            <a:ext cx="105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「著作権」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がある著作物・・・どんなものがあるのかな？</a:t>
            </a:r>
          </a:p>
        </p:txBody>
      </p:sp>
      <p:pic>
        <p:nvPicPr>
          <p:cNvPr id="10242" name="Picture 2" descr="絵を見る女性のイラスト「美術館で絵画鑑賞」">
            <a:extLst>
              <a:ext uri="{FF2B5EF4-FFF2-40B4-BE49-F238E27FC236}">
                <a16:creationId xmlns:a16="http://schemas.microsoft.com/office/drawing/2014/main" id="{80583496-E425-4878-983B-EF74B52A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6" y="4144790"/>
            <a:ext cx="2092847" cy="20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地図帳のイラスト">
            <a:extLst>
              <a:ext uri="{FF2B5EF4-FFF2-40B4-BE49-F238E27FC236}">
                <a16:creationId xmlns:a16="http://schemas.microsoft.com/office/drawing/2014/main" id="{593A8605-7A8A-4C53-8177-0916D77F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67" y="3953271"/>
            <a:ext cx="2035621" cy="20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譜面台のイラスト">
            <a:extLst>
              <a:ext uri="{FF2B5EF4-FFF2-40B4-BE49-F238E27FC236}">
                <a16:creationId xmlns:a16="http://schemas.microsoft.com/office/drawing/2014/main" id="{B58F7682-6B96-4BE3-A734-0018EE39A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/>
          <a:stretch/>
        </p:blipFill>
        <p:spPr bwMode="auto">
          <a:xfrm>
            <a:off x="10105754" y="3670640"/>
            <a:ext cx="1480443" cy="2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095FC8C-4D13-4C5C-8DBF-6C8BEC426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097" y="4091839"/>
            <a:ext cx="2030095" cy="203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2426" y="780804"/>
            <a:ext cx="615553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２　　著作権について知ろう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7F54CC-314B-4F18-BDEC-F2B8AA23B717}"/>
              </a:ext>
            </a:extLst>
          </p:cNvPr>
          <p:cNvSpPr txBox="1"/>
          <p:nvPr/>
        </p:nvSpPr>
        <p:spPr>
          <a:xfrm>
            <a:off x="1531818" y="146623"/>
            <a:ext cx="584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「著作権」がある著作物の例</a:t>
            </a:r>
            <a:endParaRPr kumimoji="1" lang="ja-JP" altLang="en-US" sz="3200" dirty="0">
              <a:solidFill>
                <a:schemeClr val="bg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5D38D9-B647-481B-B4AF-71D6ED1969A2}"/>
              </a:ext>
            </a:extLst>
          </p:cNvPr>
          <p:cNvSpPr txBox="1"/>
          <p:nvPr/>
        </p:nvSpPr>
        <p:spPr>
          <a:xfrm>
            <a:off x="1888766" y="731398"/>
            <a:ext cx="1049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①言葉によって表現されたもの（小説、脚本、論文、講演など）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2DC550-B13A-46BC-9ABC-C0E1D0877DE6}"/>
              </a:ext>
            </a:extLst>
          </p:cNvPr>
          <p:cNvSpPr txBox="1"/>
          <p:nvPr/>
        </p:nvSpPr>
        <p:spPr>
          <a:xfrm>
            <a:off x="1888766" y="1311618"/>
            <a:ext cx="529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②音楽（曲、歌詞、楽譜など）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6B4C4B-4F85-467A-BC5A-4D7D0C5D3C37}"/>
              </a:ext>
            </a:extLst>
          </p:cNvPr>
          <p:cNvSpPr txBox="1"/>
          <p:nvPr/>
        </p:nvSpPr>
        <p:spPr>
          <a:xfrm>
            <a:off x="1888766" y="1920739"/>
            <a:ext cx="1063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③身振りや動作によって表現されたもの（日本舞踊、ダンスなど）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D83743-034E-4C2D-808B-BA42FBDB06D6}"/>
              </a:ext>
            </a:extLst>
          </p:cNvPr>
          <p:cNvSpPr txBox="1"/>
          <p:nvPr/>
        </p:nvSpPr>
        <p:spPr>
          <a:xfrm>
            <a:off x="1888766" y="2564656"/>
            <a:ext cx="10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④形や色で表現されたもの（絵画、彫刻、漫画、書舞台装置など）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ABAB9E-103F-4F34-BCBC-F81A2782F943}"/>
              </a:ext>
            </a:extLst>
          </p:cNvPr>
          <p:cNvSpPr txBox="1"/>
          <p:nvPr/>
        </p:nvSpPr>
        <p:spPr>
          <a:xfrm>
            <a:off x="1892625" y="3216273"/>
            <a:ext cx="638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⑤建築（建築芸術とよばれるようなもの）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25DF65-986F-4D02-B5C3-AA4D1D4872AD}"/>
              </a:ext>
            </a:extLst>
          </p:cNvPr>
          <p:cNvSpPr txBox="1"/>
          <p:nvPr/>
        </p:nvSpPr>
        <p:spPr>
          <a:xfrm>
            <a:off x="1892624" y="3859936"/>
            <a:ext cx="93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⑥図形や図表によって表現されたもの（地図、図面、模型など）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28CFC1-0615-4F94-B93A-9A5DB5DB0B95}"/>
              </a:ext>
            </a:extLst>
          </p:cNvPr>
          <p:cNvSpPr txBox="1"/>
          <p:nvPr/>
        </p:nvSpPr>
        <p:spPr>
          <a:xfrm>
            <a:off x="1892625" y="4503760"/>
            <a:ext cx="93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⑦写真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004FA4-9123-4EFC-A29E-59C11DC97790}"/>
              </a:ext>
            </a:extLst>
          </p:cNvPr>
          <p:cNvSpPr txBox="1"/>
          <p:nvPr/>
        </p:nvSpPr>
        <p:spPr>
          <a:xfrm>
            <a:off x="1892624" y="5141632"/>
            <a:ext cx="97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⑧映像によって表現されたもの（映画、テレビ番組、ゲームなど）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9B3BF2-27D5-43D6-B7DA-A2A5B1193F64}"/>
              </a:ext>
            </a:extLst>
          </p:cNvPr>
          <p:cNvSpPr txBox="1"/>
          <p:nvPr/>
        </p:nvSpPr>
        <p:spPr>
          <a:xfrm>
            <a:off x="1896483" y="5767828"/>
            <a:ext cx="1049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⑨プログラムによって表現されたもの（コンピュータープログラムなど）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681D66-4C19-4024-A283-991E323EEF47}"/>
              </a:ext>
            </a:extLst>
          </p:cNvPr>
          <p:cNvSpPr txBox="1"/>
          <p:nvPr/>
        </p:nvSpPr>
        <p:spPr>
          <a:xfrm>
            <a:off x="1908056" y="6344310"/>
            <a:ext cx="1004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⑩その他（翻訳などの二次的著作物、百科事典、新聞、雑誌など）</a:t>
            </a:r>
          </a:p>
        </p:txBody>
      </p:sp>
    </p:spTree>
    <p:extLst>
      <p:ext uri="{BB962C8B-B14F-4D97-AF65-F5344CB8AC3E}">
        <p14:creationId xmlns:p14="http://schemas.microsoft.com/office/powerpoint/2010/main" val="8249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162426" y="780804"/>
            <a:ext cx="615553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２　　著作権について知ろう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AFFDE-4DDB-4950-8C3F-08EDD5A8AB92}"/>
              </a:ext>
            </a:extLst>
          </p:cNvPr>
          <p:cNvSpPr txBox="1"/>
          <p:nvPr/>
        </p:nvSpPr>
        <p:spPr>
          <a:xfrm>
            <a:off x="1440681" y="371307"/>
            <a:ext cx="584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「著作権」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の内容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25331-64CB-4928-86C0-A5C13F4BC5B2}"/>
              </a:ext>
            </a:extLst>
          </p:cNvPr>
          <p:cNvSpPr txBox="1"/>
          <p:nvPr/>
        </p:nvSpPr>
        <p:spPr>
          <a:xfrm>
            <a:off x="1880494" y="1284974"/>
            <a:ext cx="38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「著作者人格権」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AB1A58-E675-4CE8-A987-44449696660A}"/>
              </a:ext>
            </a:extLst>
          </p:cNvPr>
          <p:cNvSpPr txBox="1"/>
          <p:nvPr/>
        </p:nvSpPr>
        <p:spPr>
          <a:xfrm>
            <a:off x="1914361" y="4623897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「著作権（財産権）」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83E825-83D7-49A9-95FD-77B44EEC84C9}"/>
              </a:ext>
            </a:extLst>
          </p:cNvPr>
          <p:cNvSpPr txBox="1"/>
          <p:nvPr/>
        </p:nvSpPr>
        <p:spPr>
          <a:xfrm>
            <a:off x="2180114" y="1954947"/>
            <a:ext cx="984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著作者の気持ちに反するような作品の扱い方をしてはいけない。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293688-C69F-4580-861C-A01BCAC52E3E}"/>
              </a:ext>
            </a:extLst>
          </p:cNvPr>
          <p:cNvSpPr txBox="1"/>
          <p:nvPr/>
        </p:nvSpPr>
        <p:spPr>
          <a:xfrm>
            <a:off x="2578575" y="2585103"/>
            <a:ext cx="7878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著作者に黙って公表してはいけない。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著作者に黙って名前を公表してはいけない。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著作者に黙って作品を変えてはいけない。　　　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　　　　　　　　　　　　　　など。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11CE01-C007-4540-B91F-52D4D8C84554}"/>
              </a:ext>
            </a:extLst>
          </p:cNvPr>
          <p:cNvSpPr txBox="1"/>
          <p:nvPr/>
        </p:nvSpPr>
        <p:spPr>
          <a:xfrm>
            <a:off x="2222448" y="5361739"/>
            <a:ext cx="939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著作物を利用するときには、事前に許可をもらったり，利用料を支払ったりしなければならない。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-16193" y="760215"/>
            <a:ext cx="984885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　　「著作権法」を守った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  使い方について考えよう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EB403C-B21B-48F6-BE41-7D5BE05E5220}"/>
              </a:ext>
            </a:extLst>
          </p:cNvPr>
          <p:cNvSpPr txBox="1"/>
          <p:nvPr/>
        </p:nvSpPr>
        <p:spPr>
          <a:xfrm>
            <a:off x="1888614" y="1346211"/>
            <a:ext cx="917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①テレビ番組を録画して、家族とみる。・・・（　　　　　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768CD9-6040-4787-9D6C-E6F9A035FDF5}"/>
              </a:ext>
            </a:extLst>
          </p:cNvPr>
          <p:cNvSpPr txBox="1"/>
          <p:nvPr/>
        </p:nvSpPr>
        <p:spPr>
          <a:xfrm>
            <a:off x="8430240" y="1324156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6E9898-5952-4896-9A8F-AA922DC209B5}"/>
              </a:ext>
            </a:extLst>
          </p:cNvPr>
          <p:cNvSpPr txBox="1"/>
          <p:nvPr/>
        </p:nvSpPr>
        <p:spPr>
          <a:xfrm>
            <a:off x="1888614" y="1990032"/>
            <a:ext cx="1046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②テレビ番組を録画したものを、友だちに貸す。・・・（　　　　　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7AB409-96A5-47FB-B715-6EE0BAFFFCDC}"/>
              </a:ext>
            </a:extLst>
          </p:cNvPr>
          <p:cNvSpPr txBox="1"/>
          <p:nvPr/>
        </p:nvSpPr>
        <p:spPr>
          <a:xfrm>
            <a:off x="9776764" y="1943070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515F6C-B47C-45ED-8F99-B8714D4CF3DE}"/>
              </a:ext>
            </a:extLst>
          </p:cNvPr>
          <p:cNvSpPr txBox="1"/>
          <p:nvPr/>
        </p:nvSpPr>
        <p:spPr>
          <a:xfrm>
            <a:off x="1888614" y="2636242"/>
            <a:ext cx="10044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③図書館にある本で調べたい部分を図書館で一部コピーして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自分で使う。・・・（　　　　　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21A439-1279-4E09-A5C4-04CE09A907E7}"/>
              </a:ext>
            </a:extLst>
          </p:cNvPr>
          <p:cNvSpPr txBox="1"/>
          <p:nvPr/>
        </p:nvSpPr>
        <p:spPr>
          <a:xfrm>
            <a:off x="9857787" y="4037540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995321-8515-4E26-AB11-AAE5EC2CD4EC}"/>
              </a:ext>
            </a:extLst>
          </p:cNvPr>
          <p:cNvSpPr txBox="1"/>
          <p:nvPr/>
        </p:nvSpPr>
        <p:spPr>
          <a:xfrm>
            <a:off x="1888614" y="4623108"/>
            <a:ext cx="1023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⑤他の本の文章を「」をつけて出典も明記して、自分の文章に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入れる。・・・（　　　　　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E42294-A580-4947-B57A-F1FDF780FF60}"/>
              </a:ext>
            </a:extLst>
          </p:cNvPr>
          <p:cNvSpPr txBox="1"/>
          <p:nvPr/>
        </p:nvSpPr>
        <p:spPr>
          <a:xfrm>
            <a:off x="4390688" y="5021389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E2E78B-AB94-449B-A893-B61B1AAEDDE9}"/>
              </a:ext>
            </a:extLst>
          </p:cNvPr>
          <p:cNvSpPr txBox="1"/>
          <p:nvPr/>
        </p:nvSpPr>
        <p:spPr>
          <a:xfrm>
            <a:off x="1887301" y="3641447"/>
            <a:ext cx="10123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④図書館にある本を図書館で全ページコピーして自分で使う。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　　　　　　　　　　　　　　　　・・・（　　　　　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0D9657-7F47-45D1-A780-297E616AA9D4}"/>
              </a:ext>
            </a:extLst>
          </p:cNvPr>
          <p:cNvSpPr txBox="1"/>
          <p:nvPr/>
        </p:nvSpPr>
        <p:spPr>
          <a:xfrm>
            <a:off x="5082400" y="3038861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AA71D2-0117-4A25-98E8-15C30C18938E}"/>
              </a:ext>
            </a:extLst>
          </p:cNvPr>
          <p:cNvSpPr txBox="1"/>
          <p:nvPr/>
        </p:nvSpPr>
        <p:spPr>
          <a:xfrm>
            <a:off x="1887301" y="5795063"/>
            <a:ext cx="1054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⑥学校で調べたことを発表するために、資料を一部コピーして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使う。・・・（　　　　　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972F1F-5A22-4DBD-BEC2-1A2EB8EB3F7D}"/>
              </a:ext>
            </a:extLst>
          </p:cNvPr>
          <p:cNvSpPr txBox="1"/>
          <p:nvPr/>
        </p:nvSpPr>
        <p:spPr>
          <a:xfrm>
            <a:off x="4037528" y="6191026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E8F4A11-B3AD-4171-A966-62F6F417E651}"/>
              </a:ext>
            </a:extLst>
          </p:cNvPr>
          <p:cNvGrpSpPr/>
          <p:nvPr/>
        </p:nvGrpSpPr>
        <p:grpSpPr>
          <a:xfrm>
            <a:off x="1256898" y="42975"/>
            <a:ext cx="10296447" cy="1270326"/>
            <a:chOff x="1256898" y="42975"/>
            <a:chExt cx="10296447" cy="1270326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AA62267-6AE2-4737-AAA7-FC6AD0EEC183}"/>
                </a:ext>
              </a:extLst>
            </p:cNvPr>
            <p:cNvSpPr txBox="1"/>
            <p:nvPr/>
          </p:nvSpPr>
          <p:spPr>
            <a:xfrm>
              <a:off x="1256898" y="105220"/>
              <a:ext cx="9178711" cy="1077218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著作権法に違反すると思うものに</a:t>
              </a:r>
              <a:r>
                <a:rPr kumimoji="1" lang="en-US" altLang="ja-JP" sz="3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×</a:t>
              </a:r>
              <a:r>
                <a:rPr kumimoji="1" lang="ja-JP" altLang="en-US" sz="3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を、違反しないと思うものには○をつけてみよう。</a:t>
              </a:r>
            </a:p>
          </p:txBody>
        </p:sp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A8211B0F-F7AE-4336-BF69-3B0140803E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719899"/>
                </p:ext>
              </p:extLst>
            </p:nvPr>
          </p:nvGraphicFramePr>
          <p:xfrm>
            <a:off x="10651213" y="42975"/>
            <a:ext cx="902132" cy="1270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花子" r:id="rId3" imgW="1287720" imgH="1813320" progId="HANAKO.Document.9">
                    <p:embed/>
                  </p:oleObj>
                </mc:Choice>
                <mc:Fallback>
                  <p:oleObj name="花子" r:id="rId3" imgW="1287720" imgH="1813320" progId="HANAKO.Document.9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EDA398BF-FF3A-4692-AF30-2E597CB327E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51213" y="42975"/>
                          <a:ext cx="902132" cy="12703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06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-16193" y="760215"/>
            <a:ext cx="984885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　　「著作権法」を守った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  使い方について考えよう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6E9898-5952-4896-9A8F-AA922DC209B5}"/>
              </a:ext>
            </a:extLst>
          </p:cNvPr>
          <p:cNvSpPr txBox="1"/>
          <p:nvPr/>
        </p:nvSpPr>
        <p:spPr>
          <a:xfrm>
            <a:off x="1795260" y="1480292"/>
            <a:ext cx="1046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⑦資料を使って学校で発表したことをビデオに録画して、知り合い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に配る。・・・（　　　　　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7AB409-96A5-47FB-B715-6EE0BAFFFCDC}"/>
              </a:ext>
            </a:extLst>
          </p:cNvPr>
          <p:cNvSpPr txBox="1"/>
          <p:nvPr/>
        </p:nvSpPr>
        <p:spPr>
          <a:xfrm>
            <a:off x="4323165" y="1881218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515F6C-B47C-45ED-8F99-B8714D4CF3DE}"/>
              </a:ext>
            </a:extLst>
          </p:cNvPr>
          <p:cNvSpPr txBox="1"/>
          <p:nvPr/>
        </p:nvSpPr>
        <p:spPr>
          <a:xfrm>
            <a:off x="1791898" y="2656719"/>
            <a:ext cx="10383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⑧学校の文化発表会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で、流行している曲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を自分たちのバンドで演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奏する。（入場料無し、バンドの人もお金をもらわない）・・・（　　　　　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21A439-1279-4E09-A5C4-04CE09A907E7}"/>
              </a:ext>
            </a:extLst>
          </p:cNvPr>
          <p:cNvSpPr txBox="1"/>
          <p:nvPr/>
        </p:nvSpPr>
        <p:spPr>
          <a:xfrm>
            <a:off x="7554415" y="4696492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995321-8515-4E26-AB11-AAE5EC2CD4EC}"/>
              </a:ext>
            </a:extLst>
          </p:cNvPr>
          <p:cNvSpPr txBox="1"/>
          <p:nvPr/>
        </p:nvSpPr>
        <p:spPr>
          <a:xfrm>
            <a:off x="1791898" y="5535434"/>
            <a:ext cx="981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⑩自分たちのプロフィールに別の人の写真を使う。・・・（　　　　　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E42294-A580-4947-B57A-F1FDF780FF60}"/>
              </a:ext>
            </a:extLst>
          </p:cNvPr>
          <p:cNvSpPr txBox="1"/>
          <p:nvPr/>
        </p:nvSpPr>
        <p:spPr>
          <a:xfrm>
            <a:off x="10213626" y="5502182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E2E78B-AB94-449B-A893-B61B1AAEDDE9}"/>
              </a:ext>
            </a:extLst>
          </p:cNvPr>
          <p:cNvSpPr txBox="1"/>
          <p:nvPr/>
        </p:nvSpPr>
        <p:spPr>
          <a:xfrm>
            <a:off x="1791898" y="3880632"/>
            <a:ext cx="10266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⑨自分たちのバンドで演奏した動画をインターネットで公開する。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（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YouTube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で非営利目的、オリジナルの音源を使っていない、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メンバーのみの映像の場合）・・・（　　　　　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0D9657-7F47-45D1-A780-297E616AA9D4}"/>
              </a:ext>
            </a:extLst>
          </p:cNvPr>
          <p:cNvSpPr txBox="1"/>
          <p:nvPr/>
        </p:nvSpPr>
        <p:spPr>
          <a:xfrm>
            <a:off x="11050048" y="3063535"/>
            <a:ext cx="72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1FE626-CA3A-48B2-8C0E-81DD9F477FBB}"/>
              </a:ext>
            </a:extLst>
          </p:cNvPr>
          <p:cNvSpPr txBox="1"/>
          <p:nvPr/>
        </p:nvSpPr>
        <p:spPr>
          <a:xfrm>
            <a:off x="1256898" y="105220"/>
            <a:ext cx="9178711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著作権法に違反すると思うものに</a:t>
            </a:r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を、違反しないと思うものには○をつけてみよう。</a:t>
            </a:r>
          </a:p>
        </p:txBody>
      </p: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EDA398BF-FF3A-4692-AF30-2E597CB32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65797"/>
              </p:ext>
            </p:extLst>
          </p:nvPr>
        </p:nvGraphicFramePr>
        <p:xfrm>
          <a:off x="10651213" y="42975"/>
          <a:ext cx="902132" cy="127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花子" r:id="rId3" imgW="1287720" imgH="1813320" progId="HANAKO.Document.9">
                  <p:embed/>
                </p:oleObj>
              </mc:Choice>
              <mc:Fallback>
                <p:oleObj name="花子" r:id="rId3" imgW="1287720" imgH="1813320" progId="HANAKO.Document.9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D46F5888-4FF5-4582-9131-F87BE6943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51213" y="42975"/>
                        <a:ext cx="902132" cy="1270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56991-00AD-41F6-93C2-F314E9BA9320}"/>
              </a:ext>
            </a:extLst>
          </p:cNvPr>
          <p:cNvSpPr/>
          <p:nvPr/>
        </p:nvSpPr>
        <p:spPr>
          <a:xfrm>
            <a:off x="0" y="0"/>
            <a:ext cx="952500" cy="6858000"/>
          </a:xfrm>
          <a:prstGeom prst="rect">
            <a:avLst/>
          </a:prstGeom>
          <a:pattFill prst="pct90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57CE5D-137C-4F40-8E03-48ADE58610B9}"/>
              </a:ext>
            </a:extLst>
          </p:cNvPr>
          <p:cNvSpPr txBox="1"/>
          <p:nvPr/>
        </p:nvSpPr>
        <p:spPr>
          <a:xfrm>
            <a:off x="-16193" y="760215"/>
            <a:ext cx="984885" cy="5507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　　「著作権利用申請」の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仕方について知る。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A5380B-3348-4DDF-BFE4-F01C251A8595}"/>
              </a:ext>
            </a:extLst>
          </p:cNvPr>
          <p:cNvSpPr txBox="1"/>
          <p:nvPr/>
        </p:nvSpPr>
        <p:spPr>
          <a:xfrm>
            <a:off x="1065473" y="110724"/>
            <a:ext cx="727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「著作権法」に違反しないためには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6E2E38-C52B-4B92-9404-70E9E8A13C2E}"/>
              </a:ext>
            </a:extLst>
          </p:cNvPr>
          <p:cNvSpPr txBox="1"/>
          <p:nvPr/>
        </p:nvSpPr>
        <p:spPr>
          <a:xfrm>
            <a:off x="2059736" y="822047"/>
            <a:ext cx="513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「著作物利用許可申請書」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提出し、許可をもらう。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46644C-2C60-449D-8EBE-9ABAD77C79EB}"/>
              </a:ext>
            </a:extLst>
          </p:cNvPr>
          <p:cNvGrpSpPr/>
          <p:nvPr/>
        </p:nvGrpSpPr>
        <p:grpSpPr>
          <a:xfrm>
            <a:off x="8048452" y="786954"/>
            <a:ext cx="4056258" cy="5960322"/>
            <a:chOff x="7959551" y="419311"/>
            <a:chExt cx="4056258" cy="6121934"/>
          </a:xfrm>
        </p:grpSpPr>
        <p:pic>
          <p:nvPicPr>
            <p:cNvPr id="11" name="図 10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DFCF682-0361-4220-A69E-A50777847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59551" y="419311"/>
              <a:ext cx="4024131" cy="56666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5320A46-5506-43FD-8FB9-EEBD8F3C12BA}"/>
                </a:ext>
              </a:extLst>
            </p:cNvPr>
            <p:cNvSpPr txBox="1"/>
            <p:nvPr/>
          </p:nvSpPr>
          <p:spPr>
            <a:xfrm>
              <a:off x="9257145" y="6141135"/>
              <a:ext cx="2758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文化庁ホームページより</a:t>
              </a:r>
            </a:p>
          </p:txBody>
        </p:sp>
      </p:grpSp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4D1396E-AF7B-4FFA-9C9A-8126AB723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9436" y="2038010"/>
            <a:ext cx="3645995" cy="470926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85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892</Words>
  <Application>Microsoft Office PowerPoint</Application>
  <PresentationFormat>ワイド画面</PresentationFormat>
  <Paragraphs>96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デジタル 教科書体 NK-R</vt:lpstr>
      <vt:lpstr>游ゴシック</vt:lpstr>
      <vt:lpstr>游ゴシック Light</vt:lpstr>
      <vt:lpstr>Arial</vt:lpstr>
      <vt:lpstr>Office テーマ</vt:lpstr>
      <vt:lpstr>花子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プレゼンテーション</dc:title>
  <dc:creator>松本 英将</dc:creator>
  <cp:lastModifiedBy>林　秀樹（学校教育課）</cp:lastModifiedBy>
  <cp:revision>130</cp:revision>
  <cp:lastPrinted>2022-02-28T01:45:42Z</cp:lastPrinted>
  <dcterms:created xsi:type="dcterms:W3CDTF">2020-10-12T04:13:22Z</dcterms:created>
  <dcterms:modified xsi:type="dcterms:W3CDTF">2022-03-02T07:25:42Z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