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9" r:id="rId4"/>
    <p:sldId id="270" r:id="rId5"/>
    <p:sldId id="271" r:id="rId6"/>
    <p:sldId id="281" r:id="rId7"/>
    <p:sldId id="280" r:id="rId8"/>
    <p:sldId id="272" r:id="rId9"/>
    <p:sldId id="279" r:id="rId10"/>
    <p:sldId id="274" r:id="rId11"/>
    <p:sldId id="273" r:id="rId12"/>
    <p:sldId id="275" r:id="rId13"/>
    <p:sldId id="269" r:id="rId14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FF"/>
    <a:srgbClr val="66FFFF"/>
    <a:srgbClr val="FFCCFF"/>
    <a:srgbClr val="CC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21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40EF793-D209-EAC7-AA48-A2664C760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E7B6FEB-5EE4-2D9A-CE69-14B6775B7F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2375C7-9F3B-EE36-F018-14D35902FF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E99B-898D-4132-8A9D-62878C97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456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03560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82873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20594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12256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67183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53920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4968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87760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31932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05711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1743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C986-86B5-4368-9F33-57C1BBFD851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D7F1D-5734-4A19-8245-E3EE30328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7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96686" y="2706914"/>
            <a:ext cx="10813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個人情報を 守ろう</a:t>
            </a:r>
            <a:endParaRPr kumimoji="1" lang="ja-JP" altLang="en-US" sz="6000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114928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7372" y="420914"/>
            <a:ext cx="779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．個人情報がもれると、何が起こるの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6437" y="1274417"/>
            <a:ext cx="11318770" cy="1138773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個人情報がもれると、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どんなことが起きてしまう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思いつくもの、すべて書きましょう。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823200" y="2182434"/>
            <a:ext cx="1364343" cy="696286"/>
          </a:xfrm>
          <a:prstGeom prst="roundRect">
            <a:avLst/>
          </a:prstGeom>
          <a:solidFill>
            <a:srgbClr val="FFCC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個人で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0213145" y="2182434"/>
            <a:ext cx="1612062" cy="696286"/>
          </a:xfrm>
          <a:prstGeom prst="roundRect">
            <a:avLst/>
          </a:prstGeom>
          <a:solidFill>
            <a:srgbClr val="FF99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全体で</a:t>
            </a:r>
          </a:p>
        </p:txBody>
      </p:sp>
      <p:sp>
        <p:nvSpPr>
          <p:cNvPr id="8" name="右矢印 7"/>
          <p:cNvSpPr/>
          <p:nvPr/>
        </p:nvSpPr>
        <p:spPr>
          <a:xfrm>
            <a:off x="9427411" y="2326380"/>
            <a:ext cx="554864" cy="40839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290009E-0B09-4358-8547-835ED2F4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404" y="3188043"/>
            <a:ext cx="2299771" cy="355874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グループ化 2"/>
          <p:cNvGrpSpPr/>
          <p:nvPr/>
        </p:nvGrpSpPr>
        <p:grpSpPr>
          <a:xfrm>
            <a:off x="105080" y="3188043"/>
            <a:ext cx="2456886" cy="3558746"/>
            <a:chOff x="105080" y="3188043"/>
            <a:chExt cx="2456886" cy="355874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738AE4B-276A-4E9A-A7B5-71ED28C4B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437" y="3188043"/>
              <a:ext cx="2444529" cy="3558746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105080" y="5187280"/>
              <a:ext cx="143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ゆうひん</a:t>
              </a: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ぶつ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180382" y="5877962"/>
              <a:ext cx="684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おく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715434" y="3188776"/>
            <a:ext cx="1896020" cy="3558013"/>
            <a:chOff x="2715434" y="3188776"/>
            <a:chExt cx="1896020" cy="355801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B930BC4-5E33-49FF-899E-0285FAD41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5434" y="3188776"/>
              <a:ext cx="1896020" cy="35580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2849032" y="3756720"/>
              <a:ext cx="684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さそ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764922" y="3166696"/>
            <a:ext cx="2368273" cy="3580093"/>
            <a:chOff x="4764922" y="3166696"/>
            <a:chExt cx="2368273" cy="358009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421BA87-D0D1-4159-9AEB-C2C5D4C9F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4922" y="3166696"/>
              <a:ext cx="2368273" cy="35800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5264467" y="5877962"/>
              <a:ext cx="13463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ひがい</a:t>
              </a: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あ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286663" y="3116775"/>
            <a:ext cx="2368273" cy="3630014"/>
            <a:chOff x="7286663" y="3116775"/>
            <a:chExt cx="2368273" cy="3630014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35CF184-74AD-467A-A30E-0123D385D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6663" y="3188043"/>
              <a:ext cx="2368273" cy="35587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7358575" y="3116775"/>
              <a:ext cx="871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めいわく</a:t>
              </a:r>
            </a:p>
          </p:txBody>
        </p:sp>
      </p:grpSp>
      <p:sp>
        <p:nvSpPr>
          <p:cNvPr id="13" name="メモ 12"/>
          <p:cNvSpPr/>
          <p:nvPr/>
        </p:nvSpPr>
        <p:spPr>
          <a:xfrm>
            <a:off x="180382" y="3299254"/>
            <a:ext cx="2278613" cy="3323968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メモ 24"/>
          <p:cNvSpPr/>
          <p:nvPr/>
        </p:nvSpPr>
        <p:spPr>
          <a:xfrm>
            <a:off x="2840765" y="3305432"/>
            <a:ext cx="1698777" cy="3323968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メモ 25"/>
          <p:cNvSpPr/>
          <p:nvPr/>
        </p:nvSpPr>
        <p:spPr>
          <a:xfrm>
            <a:off x="4930381" y="3305432"/>
            <a:ext cx="2014116" cy="3323968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メモ 26"/>
          <p:cNvSpPr/>
          <p:nvPr/>
        </p:nvSpPr>
        <p:spPr>
          <a:xfrm>
            <a:off x="7380210" y="3255274"/>
            <a:ext cx="2146849" cy="3323968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>
            <a:off x="9982274" y="3255274"/>
            <a:ext cx="1966709" cy="3323968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73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7372" y="420914"/>
            <a:ext cx="779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．個人情報は、どのようにして もれるの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3771" y="2171588"/>
            <a:ext cx="10798628" cy="64633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個人情報は、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どのようにしてもれるの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だと考える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3771" y="1147395"/>
            <a:ext cx="1079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 前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齢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 所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電話番号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携帯番号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家族構成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ＩＤ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パスワード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暗証番号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学校名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習いごと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写 真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血液型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試験合否の結果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3771" y="3161822"/>
            <a:ext cx="11161486" cy="345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・自分が 教えた から。</a:t>
            </a:r>
          </a:p>
          <a:p>
            <a:pPr>
              <a:lnSpc>
                <a:spcPts val="5400"/>
              </a:lnSpc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・書いたメモを 渡したから。</a:t>
            </a:r>
          </a:p>
          <a:p>
            <a:pPr>
              <a:lnSpc>
                <a:spcPts val="5400"/>
              </a:lnSpc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・誰かから「送って」と言われて、送ったから。</a:t>
            </a:r>
          </a:p>
          <a:p>
            <a:pPr>
              <a:lnSpc>
                <a:spcPts val="5400"/>
              </a:lnSpc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・何かの 会員になるときに。</a:t>
            </a:r>
          </a:p>
          <a:p>
            <a:pPr>
              <a:lnSpc>
                <a:spcPts val="5400"/>
              </a:lnSpc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・アプリや懸賞、占い、アンケートに 入力したから。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627086" y="3428728"/>
            <a:ext cx="1045028" cy="420914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512704" y="4051103"/>
            <a:ext cx="675339" cy="420914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7409542" y="4717978"/>
            <a:ext cx="918911" cy="420914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2715904" y="5444990"/>
            <a:ext cx="689428" cy="420914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E226D7-B06C-491F-BB96-7182B5A075AC}"/>
              </a:ext>
            </a:extLst>
          </p:cNvPr>
          <p:cNvSpPr txBox="1"/>
          <p:nvPr/>
        </p:nvSpPr>
        <p:spPr>
          <a:xfrm>
            <a:off x="2852443" y="5901409"/>
            <a:ext cx="1105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けんしょう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1D4A28-79BE-48BF-A21D-B3C79EEAFA48}"/>
              </a:ext>
            </a:extLst>
          </p:cNvPr>
          <p:cNvSpPr txBox="1"/>
          <p:nvPr/>
        </p:nvSpPr>
        <p:spPr>
          <a:xfrm>
            <a:off x="7832763" y="5901408"/>
            <a:ext cx="1105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にゅうりょく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7909492" y="6037759"/>
            <a:ext cx="952320" cy="569125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2407436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  <p:bldP spid="14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1827" y="176624"/>
            <a:ext cx="779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個人情報を守るために できること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8491" y="1791708"/>
            <a:ext cx="11295017" cy="64633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 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個人情報を</a:t>
            </a:r>
            <a:r>
              <a:rPr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守るため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に、私たちに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できることは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何かな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6686" y="807915"/>
            <a:ext cx="1079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 前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齢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 所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電話番号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携帯番号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家族構成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ＩＤ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パスワード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暗証番号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学校名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習いごと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写 真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血液型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試験合否の結果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1BBA5F-DBAD-43E3-8168-5BBB533BC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3" y="2583270"/>
            <a:ext cx="3694496" cy="149974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5F823CF-ED54-4934-A101-AFE979BB4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60" y="2544591"/>
            <a:ext cx="3694496" cy="14997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C1D9D1E-9D37-47DE-9AEA-EFB54DD01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055" y="2544570"/>
            <a:ext cx="3694496" cy="149364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2595363-F426-40BC-A35B-673A1A753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365" y="3920407"/>
            <a:ext cx="4048095" cy="1493649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5122483-AE81-4261-B37D-F34500662181}"/>
              </a:ext>
            </a:extLst>
          </p:cNvPr>
          <p:cNvGrpSpPr/>
          <p:nvPr/>
        </p:nvGrpSpPr>
        <p:grpSpPr>
          <a:xfrm>
            <a:off x="6407705" y="3920407"/>
            <a:ext cx="3683353" cy="1483100"/>
            <a:chOff x="8392567" y="2147848"/>
            <a:chExt cx="3683353" cy="1483100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506CFE6-A798-4B7B-9A48-4CA05EEC0295}"/>
                </a:ext>
              </a:extLst>
            </p:cNvPr>
            <p:cNvGrpSpPr/>
            <p:nvPr/>
          </p:nvGrpSpPr>
          <p:grpSpPr>
            <a:xfrm>
              <a:off x="8392567" y="2147848"/>
              <a:ext cx="3683353" cy="1483100"/>
              <a:chOff x="4589767" y="569460"/>
              <a:chExt cx="3683353" cy="1483100"/>
            </a:xfrm>
          </p:grpSpPr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D7D7A00E-E8DA-45CC-A0F3-6CD0F057E870}"/>
                  </a:ext>
                </a:extLst>
              </p:cNvPr>
              <p:cNvSpPr/>
              <p:nvPr/>
            </p:nvSpPr>
            <p:spPr>
              <a:xfrm>
                <a:off x="4589767" y="569460"/>
                <a:ext cx="3683353" cy="14831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ACA1D5C-9AC0-4626-A5C8-8AF21A15B14C}"/>
                  </a:ext>
                </a:extLst>
              </p:cNvPr>
              <p:cNvSpPr txBox="1"/>
              <p:nvPr/>
            </p:nvSpPr>
            <p:spPr>
              <a:xfrm>
                <a:off x="6626043" y="920724"/>
                <a:ext cx="13485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本人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</a:t>
                </a:r>
              </a:p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伝える</a:t>
                </a:r>
              </a:p>
            </p:txBody>
          </p:sp>
        </p:grp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D1C40D6-4B66-4299-BF20-8172001FA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3142" y="2427801"/>
              <a:ext cx="1348568" cy="900569"/>
            </a:xfrm>
            <a:prstGeom prst="rect">
              <a:avLst/>
            </a:prstGeom>
          </p:spPr>
        </p:pic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B5B16AE0-0B5C-4F55-8B54-4B18041FE305}"/>
                </a:ext>
              </a:extLst>
            </p:cNvPr>
            <p:cNvCxnSpPr>
              <a:stCxn id="20" idx="1"/>
            </p:cNvCxnSpPr>
            <p:nvPr/>
          </p:nvCxnSpPr>
          <p:spPr>
            <a:xfrm>
              <a:off x="8931982" y="2365043"/>
              <a:ext cx="1302261" cy="102137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956722FA-DC86-45C2-A196-205E1B19B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142" y="2424804"/>
              <a:ext cx="1318451" cy="90356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5F0DB7E5-AF7B-4095-A0C7-C4E0B1FBB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8913" y="5236362"/>
            <a:ext cx="3694496" cy="149974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CEF5A9A-1557-4F3E-8013-3C9561094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43" y="5236362"/>
            <a:ext cx="3694496" cy="1499746"/>
          </a:xfrm>
          <a:prstGeom prst="rect">
            <a:avLst/>
          </a:prstGeom>
        </p:spPr>
      </p:pic>
      <p:sp>
        <p:nvSpPr>
          <p:cNvPr id="32" name="楕円 31">
            <a:extLst>
              <a:ext uri="{FF2B5EF4-FFF2-40B4-BE49-F238E27FC236}">
                <a16:creationId xmlns:a16="http://schemas.microsoft.com/office/drawing/2014/main" id="{D25FB947-84AA-4901-A253-100C11B12630}"/>
              </a:ext>
            </a:extLst>
          </p:cNvPr>
          <p:cNvSpPr/>
          <p:nvPr/>
        </p:nvSpPr>
        <p:spPr>
          <a:xfrm>
            <a:off x="1674055" y="2815663"/>
            <a:ext cx="2030308" cy="979666"/>
          </a:xfrm>
          <a:prstGeom prst="ellipse">
            <a:avLst/>
          </a:prstGeom>
          <a:solidFill>
            <a:srgbClr val="00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65BB603C-DCB4-49CD-9C47-326C8728AF52}"/>
              </a:ext>
            </a:extLst>
          </p:cNvPr>
          <p:cNvSpPr/>
          <p:nvPr/>
        </p:nvSpPr>
        <p:spPr>
          <a:xfrm>
            <a:off x="4797084" y="3429000"/>
            <a:ext cx="1980576" cy="593208"/>
          </a:xfrm>
          <a:prstGeom prst="ellipse">
            <a:avLst/>
          </a:prstGeom>
          <a:solidFill>
            <a:srgbClr val="00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C1B5DB6D-0346-43D1-87DA-D63427B19D6E}"/>
              </a:ext>
            </a:extLst>
          </p:cNvPr>
          <p:cNvSpPr/>
          <p:nvPr/>
        </p:nvSpPr>
        <p:spPr>
          <a:xfrm>
            <a:off x="10255348" y="2728029"/>
            <a:ext cx="829994" cy="549744"/>
          </a:xfrm>
          <a:prstGeom prst="ellipse">
            <a:avLst/>
          </a:prstGeom>
          <a:solidFill>
            <a:srgbClr val="00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C038AD0D-CE8B-4E6B-B5D4-5CDC6C71DBED}"/>
              </a:ext>
            </a:extLst>
          </p:cNvPr>
          <p:cNvSpPr/>
          <p:nvPr/>
        </p:nvSpPr>
        <p:spPr>
          <a:xfrm>
            <a:off x="5105443" y="4535744"/>
            <a:ext cx="703168" cy="565185"/>
          </a:xfrm>
          <a:prstGeom prst="ellipse">
            <a:avLst/>
          </a:prstGeom>
          <a:solidFill>
            <a:srgbClr val="00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D44449B9-8331-46EA-9E4A-82541C1CC435}"/>
              </a:ext>
            </a:extLst>
          </p:cNvPr>
          <p:cNvSpPr/>
          <p:nvPr/>
        </p:nvSpPr>
        <p:spPr>
          <a:xfrm>
            <a:off x="8422949" y="4183734"/>
            <a:ext cx="781003" cy="554832"/>
          </a:xfrm>
          <a:prstGeom prst="ellipse">
            <a:avLst/>
          </a:prstGeom>
          <a:solidFill>
            <a:srgbClr val="00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3F6A0B24-EFD8-4645-9C56-88C7841CA86D}"/>
              </a:ext>
            </a:extLst>
          </p:cNvPr>
          <p:cNvSpPr/>
          <p:nvPr/>
        </p:nvSpPr>
        <p:spPr>
          <a:xfrm>
            <a:off x="1793631" y="5486520"/>
            <a:ext cx="1132450" cy="563566"/>
          </a:xfrm>
          <a:prstGeom prst="ellipse">
            <a:avLst/>
          </a:prstGeom>
          <a:solidFill>
            <a:srgbClr val="00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E599071-41DB-4017-A2BD-F277B5F225C0}"/>
              </a:ext>
            </a:extLst>
          </p:cNvPr>
          <p:cNvSpPr/>
          <p:nvPr/>
        </p:nvSpPr>
        <p:spPr>
          <a:xfrm>
            <a:off x="6026608" y="5580900"/>
            <a:ext cx="751052" cy="439402"/>
          </a:xfrm>
          <a:prstGeom prst="roundRect">
            <a:avLst/>
          </a:prstGeom>
          <a:solidFill>
            <a:srgbClr val="00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8481045" y="5236362"/>
            <a:ext cx="3694496" cy="1499746"/>
            <a:chOff x="8481045" y="5236362"/>
            <a:chExt cx="3694496" cy="149974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9D025303-7EB7-45BF-A3C9-EAB354676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81045" y="5236362"/>
              <a:ext cx="3694496" cy="1499746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0066344" y="5608142"/>
              <a:ext cx="1404256" cy="461665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手紙</a:t>
              </a: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</a:t>
              </a:r>
            </a:p>
          </p:txBody>
        </p:sp>
      </p:grp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C5B9DAF9-6043-4735-9B58-B6D51751035C}"/>
              </a:ext>
            </a:extLst>
          </p:cNvPr>
          <p:cNvSpPr/>
          <p:nvPr/>
        </p:nvSpPr>
        <p:spPr>
          <a:xfrm>
            <a:off x="10091058" y="5612100"/>
            <a:ext cx="721934" cy="439402"/>
          </a:xfrm>
          <a:prstGeom prst="roundRect">
            <a:avLst/>
          </a:prstGeom>
          <a:solidFill>
            <a:srgbClr val="00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9024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612571" y="1304606"/>
            <a:ext cx="8563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「個人情報を守ろう」というテーマで</a:t>
            </a:r>
          </a:p>
          <a:p>
            <a:pPr>
              <a:lnSpc>
                <a:spcPts val="4800"/>
              </a:lnSpc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学習しました。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372" y="420914"/>
            <a:ext cx="579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ふり返り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9" y="2826617"/>
            <a:ext cx="1637620" cy="16376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612571" y="3353039"/>
            <a:ext cx="7416800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今日の学習を </a:t>
            </a:r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ふり返り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ましょう。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12571" y="4214720"/>
            <a:ext cx="8563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・初めて知ったこと</a:t>
            </a:r>
          </a:p>
          <a:p>
            <a:pPr>
              <a:lnSpc>
                <a:spcPts val="4800"/>
              </a:lnSpc>
            </a:pP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・なるほど、と考えたこと</a:t>
            </a:r>
          </a:p>
          <a:p>
            <a:pPr>
              <a:lnSpc>
                <a:spcPts val="4800"/>
              </a:lnSpc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・これから、どうしていきたいですか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6488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11200" y="856343"/>
            <a:ext cx="10900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□ねらい</a:t>
            </a:r>
          </a:p>
          <a:p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800"/>
              </a:lnSpc>
            </a:pP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個人情報とは、名前・年齢・住所・電話番号などだけではなく、</a:t>
            </a: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ＩＤやパスワード、写真までもが含まれる。</a:t>
            </a: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個人情報が流出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すると、個人的な被害にあうだけでなく、</a:t>
            </a:r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第三者にも被害を広げてしまうことにも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つながる。</a:t>
            </a: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個人情報とは何か、個人情報がもれると</a:t>
            </a:r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どのようなことが起こるのか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、個人</a:t>
            </a:r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情報がもれる原因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などについて知ることで、個人情報を</a:t>
            </a:r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守るためにできること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を理解し、実践できるようにする。</a:t>
            </a:r>
          </a:p>
        </p:txBody>
      </p:sp>
    </p:spTree>
    <p:extLst>
      <p:ext uri="{BB962C8B-B14F-4D97-AF65-F5344CB8AC3E}">
        <p14:creationId xmlns:p14="http://schemas.microsoft.com/office/powerpoint/2010/main" val="426393320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41" y="348403"/>
            <a:ext cx="1693191" cy="201374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77372" y="420914"/>
            <a:ext cx="402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98" y="212558"/>
            <a:ext cx="2805545" cy="280554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397829" y="3410857"/>
            <a:ext cx="7267574" cy="3046988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みなさんは、</a:t>
            </a:r>
          </a:p>
          <a:p>
            <a:pPr>
              <a:lnSpc>
                <a:spcPts val="6000"/>
              </a:lnSpc>
            </a:pPr>
            <a:r>
              <a:rPr kumimoji="1"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みなさん宛てに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</a:p>
          <a:p>
            <a:pPr>
              <a:lnSpc>
                <a:spcPts val="6000"/>
              </a:lnSpc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塾などの案内や パンフレットなどの</a:t>
            </a:r>
          </a:p>
          <a:p>
            <a:pPr>
              <a:lnSpc>
                <a:spcPts val="6000"/>
              </a:lnSpc>
            </a:pPr>
            <a:r>
              <a:rPr kumimoji="1"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郵便物が届いた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ことは、ありますか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2641D8-52C1-4C3C-B89B-BE2A20724BBF}"/>
              </a:ext>
            </a:extLst>
          </p:cNvPr>
          <p:cNvSpPr txBox="1"/>
          <p:nvPr/>
        </p:nvSpPr>
        <p:spPr>
          <a:xfrm>
            <a:off x="6064211" y="4204179"/>
            <a:ext cx="443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9B22DD-A015-4148-AB4B-BA530351295C}"/>
              </a:ext>
            </a:extLst>
          </p:cNvPr>
          <p:cNvSpPr txBox="1"/>
          <p:nvPr/>
        </p:nvSpPr>
        <p:spPr>
          <a:xfrm>
            <a:off x="4404884" y="4955401"/>
            <a:ext cx="2544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じゅく　　　　　　　　あん ない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DDDF92-EF88-4322-851F-ADCD3D99B116}"/>
              </a:ext>
            </a:extLst>
          </p:cNvPr>
          <p:cNvSpPr txBox="1"/>
          <p:nvPr/>
        </p:nvSpPr>
        <p:spPr>
          <a:xfrm>
            <a:off x="4485748" y="5706623"/>
            <a:ext cx="2210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 びん  ぶつ　　　 とど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005A94-A6A3-4129-BAE6-5920ACEEF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771" y="212558"/>
            <a:ext cx="5050252" cy="30441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DCF9680-5BAB-49C4-8816-46FF69A56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3576">
            <a:off x="322807" y="2818763"/>
            <a:ext cx="3025424" cy="36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9647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7372" y="420914"/>
            <a:ext cx="402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4733" y="450648"/>
            <a:ext cx="7139895" cy="226889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みなさんの名前や年齢・住所などの</a:t>
            </a:r>
            <a: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情報がもれている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、ということになります。</a:t>
            </a:r>
          </a:p>
          <a:p>
            <a:pPr>
              <a:lnSpc>
                <a:spcPts val="6000"/>
              </a:lnSpc>
            </a:pP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このような情報を、</a:t>
            </a:r>
            <a:r>
              <a:rPr kumimoji="1"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個人情報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といいます。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B06FC93-F558-4BB6-96B4-9C1B20C55C08}"/>
              </a:ext>
            </a:extLst>
          </p:cNvPr>
          <p:cNvSpPr txBox="1"/>
          <p:nvPr/>
        </p:nvSpPr>
        <p:spPr>
          <a:xfrm>
            <a:off x="7618154" y="520625"/>
            <a:ext cx="196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ねんれい　　じゅう しょ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04110E-3E62-4201-9A2E-2897A7E85008}"/>
              </a:ext>
            </a:extLst>
          </p:cNvPr>
          <p:cNvSpPr txBox="1"/>
          <p:nvPr/>
        </p:nvSpPr>
        <p:spPr>
          <a:xfrm>
            <a:off x="7974358" y="2053101"/>
            <a:ext cx="196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　じんじょうほう</a:t>
            </a:r>
          </a:p>
        </p:txBody>
      </p:sp>
      <p:sp>
        <p:nvSpPr>
          <p:cNvPr id="3" name="円/楕円 2"/>
          <p:cNvSpPr/>
          <p:nvPr/>
        </p:nvSpPr>
        <p:spPr>
          <a:xfrm>
            <a:off x="7974358" y="2119736"/>
            <a:ext cx="1543989" cy="529682"/>
          </a:xfrm>
          <a:prstGeom prst="ellipse">
            <a:avLst/>
          </a:prstGeom>
          <a:solidFill>
            <a:srgbClr val="FFFF00">
              <a:alpha val="9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0CC94FE-9E62-4DBA-8243-D906A7816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4" y="3601280"/>
            <a:ext cx="5050252" cy="304416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8D286DE-1A9C-49E9-95A6-DB5F00C2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3576">
            <a:off x="3485257" y="3262444"/>
            <a:ext cx="2674644" cy="326355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C1CC92-DCDC-4867-989C-76141F0ED366}"/>
              </a:ext>
            </a:extLst>
          </p:cNvPr>
          <p:cNvSpPr txBox="1"/>
          <p:nvPr/>
        </p:nvSpPr>
        <p:spPr>
          <a:xfrm>
            <a:off x="10362408" y="544024"/>
            <a:ext cx="110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じょうほう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238217F-715C-44EC-BEEE-7917776570C8}"/>
              </a:ext>
            </a:extLst>
          </p:cNvPr>
          <p:cNvGrpSpPr/>
          <p:nvPr/>
        </p:nvGrpSpPr>
        <p:grpSpPr>
          <a:xfrm>
            <a:off x="377372" y="944134"/>
            <a:ext cx="3879199" cy="2575557"/>
            <a:chOff x="377372" y="944134"/>
            <a:chExt cx="3879199" cy="257555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929" y="1985838"/>
              <a:ext cx="1115897" cy="1327159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72" y="944134"/>
              <a:ext cx="2575557" cy="2575557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E1E653F-56C0-4D86-AA0A-BB5715B3C564}"/>
                </a:ext>
              </a:extLst>
            </p:cNvPr>
            <p:cNvSpPr/>
            <p:nvPr/>
          </p:nvSpPr>
          <p:spPr>
            <a:xfrm>
              <a:off x="3959258" y="1791093"/>
              <a:ext cx="297313" cy="678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3239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7372" y="420914"/>
            <a:ext cx="402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めあて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8167" y="1165653"/>
            <a:ext cx="9186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わたしたちの個人情報を守るために、</a:t>
            </a:r>
          </a:p>
          <a:p>
            <a:pPr>
              <a:lnSpc>
                <a:spcPts val="6000"/>
              </a:lnSpc>
            </a:pP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個人情報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</a:t>
            </a:r>
          </a:p>
          <a:p>
            <a:pPr>
              <a:lnSpc>
                <a:spcPts val="6000"/>
              </a:lnSpc>
            </a:pPr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みんなで考えましょう。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8267" y="3772839"/>
            <a:ext cx="9893322" cy="286232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① 個人情報には、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どのようなものがある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  <a:p>
            <a:pPr>
              <a:lnSpc>
                <a:spcPts val="54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② 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個人情報がもれると、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何が起こるの</a:t>
            </a:r>
            <a:r>
              <a:rPr kumimoji="1"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③ 個人情報は、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どのようにしてもれる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④ 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個人情報を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守るために 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できること。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550C6C-27F7-452F-B3D3-EB7FEA307EA9}"/>
              </a:ext>
            </a:extLst>
          </p:cNvPr>
          <p:cNvSpPr txBox="1"/>
          <p:nvPr/>
        </p:nvSpPr>
        <p:spPr>
          <a:xfrm>
            <a:off x="4485570" y="1042463"/>
            <a:ext cx="252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　じんじょうほう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353208-1C00-4A7C-9FFD-74BC5B63D98A}"/>
              </a:ext>
            </a:extLst>
          </p:cNvPr>
          <p:cNvSpPr txBox="1"/>
          <p:nvPr/>
        </p:nvSpPr>
        <p:spPr>
          <a:xfrm>
            <a:off x="1500875" y="1833436"/>
            <a:ext cx="252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　じんじょうほう</a:t>
            </a:r>
          </a:p>
        </p:txBody>
      </p:sp>
    </p:spTree>
    <p:extLst>
      <p:ext uri="{BB962C8B-B14F-4D97-AF65-F5344CB8AC3E}">
        <p14:creationId xmlns:p14="http://schemas.microsoft.com/office/powerpoint/2010/main" val="2374596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7372" y="420914"/>
            <a:ext cx="880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．① 個人情報には、どのようなものがあるの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6956" y="1348534"/>
            <a:ext cx="10178088" cy="123110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個人情報には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、何があるのだろう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  <a:p>
            <a:pPr>
              <a:lnSpc>
                <a:spcPts val="12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すべて 見つけられるかな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?)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550C6C-27F7-452F-B3D3-EB7FEA307EA9}"/>
              </a:ext>
            </a:extLst>
          </p:cNvPr>
          <p:cNvSpPr txBox="1"/>
          <p:nvPr/>
        </p:nvSpPr>
        <p:spPr>
          <a:xfrm>
            <a:off x="2388537" y="1222925"/>
            <a:ext cx="252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　じん じょうほう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75846" y="2792627"/>
            <a:ext cx="11485649" cy="3888094"/>
            <a:chOff x="475846" y="2792627"/>
            <a:chExt cx="11485649" cy="3888094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33299B9-C3D4-45F4-8B2F-5BBD9A9C0EF1}"/>
                </a:ext>
              </a:extLst>
            </p:cNvPr>
            <p:cNvGrpSpPr/>
            <p:nvPr/>
          </p:nvGrpSpPr>
          <p:grpSpPr>
            <a:xfrm>
              <a:off x="475846" y="2792627"/>
              <a:ext cx="11485649" cy="3888094"/>
              <a:chOff x="475846" y="3552059"/>
              <a:chExt cx="11485649" cy="3128661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1DF18D9B-87D8-43E5-874C-04BFFE2C7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5846" y="3552059"/>
                <a:ext cx="11485649" cy="3128661"/>
              </a:xfrm>
              <a:prstGeom prst="rect">
                <a:avLst/>
              </a:prstGeom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D14B51-781E-4D09-B407-B37F66B9A587}"/>
                  </a:ext>
                </a:extLst>
              </p:cNvPr>
              <p:cNvSpPr txBox="1"/>
              <p:nvPr/>
            </p:nvSpPr>
            <p:spPr>
              <a:xfrm>
                <a:off x="2489983" y="3749813"/>
                <a:ext cx="5106572" cy="2234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5400"/>
                  </a:lnSpc>
                </a:pPr>
                <a:r>
                  <a:rPr lang="ja-JP" altLang="en-US" sz="2800" dirty="0">
                    <a:solidFill>
                      <a:srgbClr val="333333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2800" b="0" i="0" dirty="0">
                    <a:solidFill>
                      <a:srgbClr val="333333"/>
                    </a:solidFill>
                    <a:effectLst/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生存</a:t>
                </a:r>
                <a:r>
                  <a:rPr lang="ja-JP" altLang="en-US" sz="2800" b="0" i="0" dirty="0">
                    <a:solidFill>
                      <a:srgbClr val="333333"/>
                    </a:solidFill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する個人に関する情報で、その情報に含まれる氏名や生年月日等によって特定の</a:t>
                </a:r>
                <a:r>
                  <a:rPr lang="ja-JP" altLang="en-US" sz="2800" b="0" i="0" dirty="0">
                    <a:solidFill>
                      <a:srgbClr val="333333"/>
                    </a:solidFill>
                    <a:effectLst/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個人を識別</a:t>
                </a:r>
                <a:r>
                  <a:rPr lang="ja-JP" altLang="en-US" sz="2800" b="0" i="0" dirty="0">
                    <a:solidFill>
                      <a:srgbClr val="333333"/>
                    </a:solidFill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できる情報</a:t>
                </a:r>
                <a:endParaRPr lang="ja-JP" altLang="en-US" sz="2800" dirty="0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B4B416E-66E8-49CE-BE44-CE4918ED3F8A}"/>
                </a:ext>
              </a:extLst>
            </p:cNvPr>
            <p:cNvSpPr txBox="1"/>
            <p:nvPr/>
          </p:nvSpPr>
          <p:spPr>
            <a:xfrm>
              <a:off x="2880140" y="3001312"/>
              <a:ext cx="1024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せいぞん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4294892" y="3045596"/>
              <a:ext cx="3578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こ  じん　　かん　　　 じょうほう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3846788" y="3718302"/>
              <a:ext cx="3604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じょうほう　 ふく　　　　　　  し  めい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2830711" y="4398221"/>
              <a:ext cx="4495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せいねん がっ ぴ　　　　　　　　　　 とく </a:t>
              </a:r>
              <a:r>
                <a:rPr lang="ja-JP" altLang="en-US" sz="14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てい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2574361" y="5097405"/>
              <a:ext cx="40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  じん 　 しき べつ　　　　　 じょうほう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395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グループ化 2054">
            <a:extLst>
              <a:ext uri="{FF2B5EF4-FFF2-40B4-BE49-F238E27FC236}">
                <a16:creationId xmlns:a16="http://schemas.microsoft.com/office/drawing/2014/main" id="{34BFFC0F-EA3A-4337-AF73-57A7E5A656D4}"/>
              </a:ext>
            </a:extLst>
          </p:cNvPr>
          <p:cNvGrpSpPr/>
          <p:nvPr/>
        </p:nvGrpSpPr>
        <p:grpSpPr>
          <a:xfrm>
            <a:off x="365760" y="239152"/>
            <a:ext cx="2672861" cy="1983543"/>
            <a:chOff x="365760" y="239152"/>
            <a:chExt cx="2672861" cy="1983543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2C6352A2-0689-4F41-A6C9-F821170719DB}"/>
                </a:ext>
              </a:extLst>
            </p:cNvPr>
            <p:cNvSpPr/>
            <p:nvPr/>
          </p:nvSpPr>
          <p:spPr>
            <a:xfrm>
              <a:off x="365760" y="239152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0A0DC9E-304C-4DFE-8579-CD2B125FE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511" y="464234"/>
              <a:ext cx="1295546" cy="1605035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A3BCBB9-A0A9-4520-B984-7BF256770E60}"/>
                </a:ext>
              </a:extLst>
            </p:cNvPr>
            <p:cNvSpPr txBox="1"/>
            <p:nvPr/>
          </p:nvSpPr>
          <p:spPr>
            <a:xfrm>
              <a:off x="596705" y="501747"/>
              <a:ext cx="7678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名前</a:t>
              </a:r>
            </a:p>
          </p:txBody>
        </p:sp>
      </p:grpSp>
      <p:grpSp>
        <p:nvGrpSpPr>
          <p:cNvPr id="2067" name="グループ化 2066">
            <a:extLst>
              <a:ext uri="{FF2B5EF4-FFF2-40B4-BE49-F238E27FC236}">
                <a16:creationId xmlns:a16="http://schemas.microsoft.com/office/drawing/2014/main" id="{E4DA7737-9371-48A9-B99F-14743F9CBA94}"/>
              </a:ext>
            </a:extLst>
          </p:cNvPr>
          <p:cNvGrpSpPr/>
          <p:nvPr/>
        </p:nvGrpSpPr>
        <p:grpSpPr>
          <a:xfrm>
            <a:off x="3275428" y="239151"/>
            <a:ext cx="2672861" cy="1983543"/>
            <a:chOff x="3275428" y="239151"/>
            <a:chExt cx="2672861" cy="1983543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6E1955B5-EA47-4984-989F-3AD729AAFE1F}"/>
                </a:ext>
              </a:extLst>
            </p:cNvPr>
            <p:cNvSpPr/>
            <p:nvPr/>
          </p:nvSpPr>
          <p:spPr>
            <a:xfrm>
              <a:off x="3275428" y="239151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4ED48CF-D41A-4051-994E-6D267E3B9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5064" y="464234"/>
              <a:ext cx="1938089" cy="1605035"/>
            </a:xfrm>
            <a:prstGeom prst="rect">
              <a:avLst/>
            </a:prstGeom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6137BC85-18ED-427A-A524-6270FA9BD86D}"/>
                </a:ext>
              </a:extLst>
            </p:cNvPr>
            <p:cNvSpPr txBox="1"/>
            <p:nvPr/>
          </p:nvSpPr>
          <p:spPr>
            <a:xfrm>
              <a:off x="3388650" y="435563"/>
              <a:ext cx="1464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年れい</a:t>
              </a:r>
              <a:endPara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058" name="グループ化 2057">
            <a:extLst>
              <a:ext uri="{FF2B5EF4-FFF2-40B4-BE49-F238E27FC236}">
                <a16:creationId xmlns:a16="http://schemas.microsoft.com/office/drawing/2014/main" id="{5ACBD411-05D0-4718-A8D1-CED879A5915B}"/>
              </a:ext>
            </a:extLst>
          </p:cNvPr>
          <p:cNvGrpSpPr/>
          <p:nvPr/>
        </p:nvGrpSpPr>
        <p:grpSpPr>
          <a:xfrm>
            <a:off x="9094764" y="239150"/>
            <a:ext cx="2672861" cy="1983543"/>
            <a:chOff x="9094764" y="239150"/>
            <a:chExt cx="2672861" cy="1983543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14625D90-098F-4F30-BC6F-0800F13388CD}"/>
                </a:ext>
              </a:extLst>
            </p:cNvPr>
            <p:cNvSpPr/>
            <p:nvPr/>
          </p:nvSpPr>
          <p:spPr>
            <a:xfrm>
              <a:off x="9094764" y="239150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A038593A-9D06-4364-AC1D-9895572D9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84445" y="435563"/>
              <a:ext cx="2491740" cy="1521162"/>
            </a:xfrm>
            <a:prstGeom prst="rect">
              <a:avLst/>
            </a:prstGeom>
          </p:spPr>
        </p:pic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435987B-6FE8-4A21-A377-8E9AA216B280}"/>
                </a:ext>
              </a:extLst>
            </p:cNvPr>
            <p:cNvSpPr txBox="1"/>
            <p:nvPr/>
          </p:nvSpPr>
          <p:spPr>
            <a:xfrm>
              <a:off x="10074521" y="1020338"/>
              <a:ext cx="1686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電話番号</a:t>
              </a:r>
              <a:endPara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059" name="グループ化 2058">
            <a:extLst>
              <a:ext uri="{FF2B5EF4-FFF2-40B4-BE49-F238E27FC236}">
                <a16:creationId xmlns:a16="http://schemas.microsoft.com/office/drawing/2014/main" id="{A5048C6E-FC0E-4895-95B4-B99598CF86BC}"/>
              </a:ext>
            </a:extLst>
          </p:cNvPr>
          <p:cNvGrpSpPr/>
          <p:nvPr/>
        </p:nvGrpSpPr>
        <p:grpSpPr>
          <a:xfrm>
            <a:off x="365761" y="2437229"/>
            <a:ext cx="2672860" cy="1983543"/>
            <a:chOff x="365761" y="2437229"/>
            <a:chExt cx="2672860" cy="1983543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03797B9D-A3D8-46ED-AFF3-6497FF329606}"/>
                </a:ext>
              </a:extLst>
            </p:cNvPr>
            <p:cNvSpPr/>
            <p:nvPr/>
          </p:nvSpPr>
          <p:spPr>
            <a:xfrm>
              <a:off x="365761" y="2437229"/>
              <a:ext cx="2672860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767D063A-0849-4B0B-AD3B-CB154151E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080" y="2617683"/>
              <a:ext cx="2230221" cy="1273571"/>
            </a:xfrm>
            <a:prstGeom prst="rect">
              <a:avLst/>
            </a:prstGeom>
          </p:spPr>
        </p:pic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FEC7448-2BEB-414D-9A5C-08B104488F9A}"/>
                </a:ext>
              </a:extLst>
            </p:cNvPr>
            <p:cNvSpPr txBox="1"/>
            <p:nvPr/>
          </p:nvSpPr>
          <p:spPr>
            <a:xfrm>
              <a:off x="815655" y="3844178"/>
              <a:ext cx="1906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家族 構成</a:t>
              </a:r>
            </a:p>
          </p:txBody>
        </p:sp>
      </p:grpSp>
      <p:grpSp>
        <p:nvGrpSpPr>
          <p:cNvPr id="2060" name="グループ化 2059">
            <a:extLst>
              <a:ext uri="{FF2B5EF4-FFF2-40B4-BE49-F238E27FC236}">
                <a16:creationId xmlns:a16="http://schemas.microsoft.com/office/drawing/2014/main" id="{A24D3CBB-C467-4C33-AA63-0118D06E5750}"/>
              </a:ext>
            </a:extLst>
          </p:cNvPr>
          <p:cNvGrpSpPr/>
          <p:nvPr/>
        </p:nvGrpSpPr>
        <p:grpSpPr>
          <a:xfrm>
            <a:off x="3275428" y="2437230"/>
            <a:ext cx="2672861" cy="1983543"/>
            <a:chOff x="3275428" y="2437230"/>
            <a:chExt cx="2672861" cy="1983543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A1E3C01C-6798-405F-85F4-92619F06C459}"/>
                </a:ext>
              </a:extLst>
            </p:cNvPr>
            <p:cNvSpPr/>
            <p:nvPr/>
          </p:nvSpPr>
          <p:spPr>
            <a:xfrm>
              <a:off x="3275428" y="2437230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72802C64-A500-444C-AAC6-DEAFC6F5E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5064" y="2547976"/>
              <a:ext cx="1350741" cy="1343278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16096533-FE9C-40D6-8EB9-92412DE0D7C9}"/>
                </a:ext>
              </a:extLst>
            </p:cNvPr>
            <p:cNvSpPr txBox="1"/>
            <p:nvPr/>
          </p:nvSpPr>
          <p:spPr>
            <a:xfrm>
              <a:off x="3621615" y="3844178"/>
              <a:ext cx="2047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ログイン</a:t>
              </a:r>
              <a:r>
                <a:rPr kumimoji="1"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ID</a:t>
              </a:r>
              <a:endPara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061" name="グループ化 2060">
            <a:extLst>
              <a:ext uri="{FF2B5EF4-FFF2-40B4-BE49-F238E27FC236}">
                <a16:creationId xmlns:a16="http://schemas.microsoft.com/office/drawing/2014/main" id="{7B9C3EE1-3A3A-4119-A2CB-5366F6EBEED5}"/>
              </a:ext>
            </a:extLst>
          </p:cNvPr>
          <p:cNvGrpSpPr/>
          <p:nvPr/>
        </p:nvGrpSpPr>
        <p:grpSpPr>
          <a:xfrm>
            <a:off x="6185096" y="2437229"/>
            <a:ext cx="2672861" cy="1983543"/>
            <a:chOff x="6185096" y="2437229"/>
            <a:chExt cx="2672861" cy="1983543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D1D3C74F-774C-454D-BFFE-13E977CA37E5}"/>
                </a:ext>
              </a:extLst>
            </p:cNvPr>
            <p:cNvSpPr/>
            <p:nvPr/>
          </p:nvSpPr>
          <p:spPr>
            <a:xfrm>
              <a:off x="6185096" y="2437229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C6500EC6-5BCE-44B4-9758-C7C6AC28D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2327" y="2635281"/>
              <a:ext cx="1173061" cy="878646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563B440F-F078-4F7D-A1C8-5D8FA8A7F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92619" y="2635281"/>
              <a:ext cx="1163861" cy="878646"/>
            </a:xfrm>
            <a:prstGeom prst="rect">
              <a:avLst/>
            </a:prstGeom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B2436D1-CDD1-46A2-A2B2-B3226B257ABC}"/>
                </a:ext>
              </a:extLst>
            </p:cNvPr>
            <p:cNvSpPr txBox="1"/>
            <p:nvPr/>
          </p:nvSpPr>
          <p:spPr>
            <a:xfrm>
              <a:off x="6567925" y="3788541"/>
              <a:ext cx="2051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パスワード</a:t>
              </a:r>
            </a:p>
          </p:txBody>
        </p:sp>
      </p:grpSp>
      <p:grpSp>
        <p:nvGrpSpPr>
          <p:cNvPr id="2062" name="グループ化 2061">
            <a:extLst>
              <a:ext uri="{FF2B5EF4-FFF2-40B4-BE49-F238E27FC236}">
                <a16:creationId xmlns:a16="http://schemas.microsoft.com/office/drawing/2014/main" id="{FCC0D9CF-A8CA-4D36-BA4F-2C498BA792E4}"/>
              </a:ext>
            </a:extLst>
          </p:cNvPr>
          <p:cNvGrpSpPr/>
          <p:nvPr/>
        </p:nvGrpSpPr>
        <p:grpSpPr>
          <a:xfrm>
            <a:off x="9094764" y="2437229"/>
            <a:ext cx="2672861" cy="1983543"/>
            <a:chOff x="9094764" y="2437229"/>
            <a:chExt cx="2672861" cy="1983543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5359A81E-55BD-46B7-B575-A5F58231AC01}"/>
                </a:ext>
              </a:extLst>
            </p:cNvPr>
            <p:cNvSpPr/>
            <p:nvPr/>
          </p:nvSpPr>
          <p:spPr>
            <a:xfrm>
              <a:off x="9094764" y="2437229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985338FF-1C46-4010-88F3-80D9D7C0F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03838" y="2590043"/>
              <a:ext cx="1652954" cy="1131299"/>
            </a:xfrm>
            <a:prstGeom prst="rect">
              <a:avLst/>
            </a:prstGeom>
          </p:spPr>
        </p:pic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649DCB8-03EE-4DFE-AE39-E8C5C2346340}"/>
                </a:ext>
              </a:extLst>
            </p:cNvPr>
            <p:cNvSpPr txBox="1"/>
            <p:nvPr/>
          </p:nvSpPr>
          <p:spPr>
            <a:xfrm>
              <a:off x="9657914" y="3788541"/>
              <a:ext cx="1686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学校名</a:t>
              </a:r>
            </a:p>
          </p:txBody>
        </p:sp>
      </p:grpSp>
      <p:grpSp>
        <p:nvGrpSpPr>
          <p:cNvPr id="2063" name="グループ化 2062">
            <a:extLst>
              <a:ext uri="{FF2B5EF4-FFF2-40B4-BE49-F238E27FC236}">
                <a16:creationId xmlns:a16="http://schemas.microsoft.com/office/drawing/2014/main" id="{D01B6C21-E528-4746-86F3-988E86F80976}"/>
              </a:ext>
            </a:extLst>
          </p:cNvPr>
          <p:cNvGrpSpPr/>
          <p:nvPr/>
        </p:nvGrpSpPr>
        <p:grpSpPr>
          <a:xfrm>
            <a:off x="365761" y="4635306"/>
            <a:ext cx="2672860" cy="1983543"/>
            <a:chOff x="365761" y="4635306"/>
            <a:chExt cx="2672860" cy="1983543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A000E92-9CA3-4204-9CA1-39E47B1CEAC8}"/>
                </a:ext>
              </a:extLst>
            </p:cNvPr>
            <p:cNvSpPr/>
            <p:nvPr/>
          </p:nvSpPr>
          <p:spPr>
            <a:xfrm>
              <a:off x="365761" y="4635306"/>
              <a:ext cx="2672860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048" name="図 2047">
              <a:extLst>
                <a:ext uri="{FF2B5EF4-FFF2-40B4-BE49-F238E27FC236}">
                  <a16:creationId xmlns:a16="http://schemas.microsoft.com/office/drawing/2014/main" id="{2BCA3D60-C887-4F4E-B531-41E5BB4D3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841" y="5260990"/>
              <a:ext cx="2201739" cy="1240042"/>
            </a:xfrm>
            <a:prstGeom prst="rect">
              <a:avLst/>
            </a:prstGeom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B75C8AAE-1883-4EFC-8004-3139F6E012B9}"/>
                </a:ext>
              </a:extLst>
            </p:cNvPr>
            <p:cNvSpPr txBox="1"/>
            <p:nvPr/>
          </p:nvSpPr>
          <p:spPr>
            <a:xfrm>
              <a:off x="858715" y="4678787"/>
              <a:ext cx="1686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習いごと</a:t>
              </a:r>
            </a:p>
          </p:txBody>
        </p:sp>
      </p:grpSp>
      <p:grpSp>
        <p:nvGrpSpPr>
          <p:cNvPr id="2064" name="グループ化 2063">
            <a:extLst>
              <a:ext uri="{FF2B5EF4-FFF2-40B4-BE49-F238E27FC236}">
                <a16:creationId xmlns:a16="http://schemas.microsoft.com/office/drawing/2014/main" id="{538BD423-AB2B-4C6C-AD55-76E241F0E7B4}"/>
              </a:ext>
            </a:extLst>
          </p:cNvPr>
          <p:cNvGrpSpPr/>
          <p:nvPr/>
        </p:nvGrpSpPr>
        <p:grpSpPr>
          <a:xfrm>
            <a:off x="3275428" y="4635307"/>
            <a:ext cx="2672861" cy="1983543"/>
            <a:chOff x="3275428" y="4635307"/>
            <a:chExt cx="2672861" cy="1983543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2BDB353A-33EF-4742-9A10-66C323D22836}"/>
                </a:ext>
              </a:extLst>
            </p:cNvPr>
            <p:cNvSpPr/>
            <p:nvPr/>
          </p:nvSpPr>
          <p:spPr>
            <a:xfrm>
              <a:off x="3275428" y="4635307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049" name="図 2048">
              <a:extLst>
                <a:ext uri="{FF2B5EF4-FFF2-40B4-BE49-F238E27FC236}">
                  <a16:creationId xmlns:a16="http://schemas.microsoft.com/office/drawing/2014/main" id="{2FDA3465-1CC4-456A-8E7B-3CA15E3FE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5091" y="4940397"/>
              <a:ext cx="1352550" cy="1560635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62D26A57-15B9-48C7-B98C-2B316190909F}"/>
                </a:ext>
              </a:extLst>
            </p:cNvPr>
            <p:cNvSpPr txBox="1"/>
            <p:nvPr/>
          </p:nvSpPr>
          <p:spPr>
            <a:xfrm>
              <a:off x="3486329" y="4903880"/>
              <a:ext cx="7678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写真</a:t>
              </a:r>
            </a:p>
          </p:txBody>
        </p:sp>
      </p:grpSp>
      <p:grpSp>
        <p:nvGrpSpPr>
          <p:cNvPr id="2065" name="グループ化 2064">
            <a:extLst>
              <a:ext uri="{FF2B5EF4-FFF2-40B4-BE49-F238E27FC236}">
                <a16:creationId xmlns:a16="http://schemas.microsoft.com/office/drawing/2014/main" id="{41F55B4B-E858-4A63-89DA-65CE86A6C3AA}"/>
              </a:ext>
            </a:extLst>
          </p:cNvPr>
          <p:cNvGrpSpPr/>
          <p:nvPr/>
        </p:nvGrpSpPr>
        <p:grpSpPr>
          <a:xfrm>
            <a:off x="6185096" y="4635306"/>
            <a:ext cx="2672861" cy="1983543"/>
            <a:chOff x="6185096" y="4635306"/>
            <a:chExt cx="2672861" cy="1983543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C4E5C809-9407-4D6E-A2EF-1C6C8585A885}"/>
                </a:ext>
              </a:extLst>
            </p:cNvPr>
            <p:cNvSpPr/>
            <p:nvPr/>
          </p:nvSpPr>
          <p:spPr>
            <a:xfrm>
              <a:off x="6185096" y="4635306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1" name="図 2050">
              <a:extLst>
                <a:ext uri="{FF2B5EF4-FFF2-40B4-BE49-F238E27FC236}">
                  <a16:creationId xmlns:a16="http://schemas.microsoft.com/office/drawing/2014/main" id="{51ADD229-61FE-46F9-B8F0-3D4262F49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71471" y="4909920"/>
              <a:ext cx="1385009" cy="1591112"/>
            </a:xfrm>
            <a:prstGeom prst="rect">
              <a:avLst/>
            </a:prstGeom>
          </p:spPr>
        </p:pic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3B28BE86-1554-49F3-93FE-567493372596}"/>
                </a:ext>
              </a:extLst>
            </p:cNvPr>
            <p:cNvSpPr txBox="1"/>
            <p:nvPr/>
          </p:nvSpPr>
          <p:spPr>
            <a:xfrm>
              <a:off x="6413487" y="4780769"/>
              <a:ext cx="7678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血液型</a:t>
              </a:r>
              <a:endPara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066" name="グループ化 2065">
            <a:extLst>
              <a:ext uri="{FF2B5EF4-FFF2-40B4-BE49-F238E27FC236}">
                <a16:creationId xmlns:a16="http://schemas.microsoft.com/office/drawing/2014/main" id="{F016EF81-4BE4-49A0-A0C7-D472D28B4777}"/>
              </a:ext>
            </a:extLst>
          </p:cNvPr>
          <p:cNvGrpSpPr/>
          <p:nvPr/>
        </p:nvGrpSpPr>
        <p:grpSpPr>
          <a:xfrm>
            <a:off x="9094764" y="4635306"/>
            <a:ext cx="2672861" cy="1983543"/>
            <a:chOff x="9094764" y="4635306"/>
            <a:chExt cx="2672861" cy="1983543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52BF70B3-3ADF-4015-9B59-BD0DAD356E2C}"/>
                </a:ext>
              </a:extLst>
            </p:cNvPr>
            <p:cNvSpPr/>
            <p:nvPr/>
          </p:nvSpPr>
          <p:spPr>
            <a:xfrm>
              <a:off x="9094764" y="4635306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3" name="図 2052">
              <a:extLst>
                <a:ext uri="{FF2B5EF4-FFF2-40B4-BE49-F238E27FC236}">
                  <a16:creationId xmlns:a16="http://schemas.microsoft.com/office/drawing/2014/main" id="{89A442DC-CC04-49F7-8DEC-906434EA3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90247" y="5120640"/>
              <a:ext cx="2074922" cy="1370960"/>
            </a:xfrm>
            <a:prstGeom prst="rect">
              <a:avLst/>
            </a:prstGeom>
          </p:spPr>
        </p:pic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AC82030-947D-4ECD-B84A-0943E0C519DD}"/>
                </a:ext>
              </a:extLst>
            </p:cNvPr>
            <p:cNvSpPr txBox="1"/>
            <p:nvPr/>
          </p:nvSpPr>
          <p:spPr>
            <a:xfrm>
              <a:off x="9268854" y="4647221"/>
              <a:ext cx="2416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合格発表の結果</a:t>
              </a:r>
            </a:p>
          </p:txBody>
        </p:sp>
      </p:grpSp>
      <p:grpSp>
        <p:nvGrpSpPr>
          <p:cNvPr id="2069" name="グループ化 2068">
            <a:extLst>
              <a:ext uri="{FF2B5EF4-FFF2-40B4-BE49-F238E27FC236}">
                <a16:creationId xmlns:a16="http://schemas.microsoft.com/office/drawing/2014/main" id="{23775309-D1AF-4FEE-9D78-C9131EC9F9A9}"/>
              </a:ext>
            </a:extLst>
          </p:cNvPr>
          <p:cNvGrpSpPr/>
          <p:nvPr/>
        </p:nvGrpSpPr>
        <p:grpSpPr>
          <a:xfrm>
            <a:off x="6185096" y="239150"/>
            <a:ext cx="4126523" cy="1983543"/>
            <a:chOff x="6185096" y="239150"/>
            <a:chExt cx="4126523" cy="1983543"/>
          </a:xfrm>
        </p:grpSpPr>
        <p:grpSp>
          <p:nvGrpSpPr>
            <p:cNvPr id="2057" name="グループ化 2056">
              <a:extLst>
                <a:ext uri="{FF2B5EF4-FFF2-40B4-BE49-F238E27FC236}">
                  <a16:creationId xmlns:a16="http://schemas.microsoft.com/office/drawing/2014/main" id="{A5B64A1E-1EF3-43E0-8F78-53DDA72DBBC8}"/>
                </a:ext>
              </a:extLst>
            </p:cNvPr>
            <p:cNvGrpSpPr/>
            <p:nvPr/>
          </p:nvGrpSpPr>
          <p:grpSpPr>
            <a:xfrm>
              <a:off x="6185096" y="239150"/>
              <a:ext cx="4126523" cy="1983543"/>
              <a:chOff x="6185096" y="239150"/>
              <a:chExt cx="4126523" cy="1983543"/>
            </a:xfrm>
          </p:grpSpPr>
          <p:sp>
            <p:nvSpPr>
              <p:cNvPr id="10" name="四角形: 角を丸くする 9">
                <a:extLst>
                  <a:ext uri="{FF2B5EF4-FFF2-40B4-BE49-F238E27FC236}">
                    <a16:creationId xmlns:a16="http://schemas.microsoft.com/office/drawing/2014/main" id="{85E29960-AB59-4A36-87CB-6A74DAEF5F0C}"/>
                  </a:ext>
                </a:extLst>
              </p:cNvPr>
              <p:cNvSpPr/>
              <p:nvPr/>
            </p:nvSpPr>
            <p:spPr>
              <a:xfrm>
                <a:off x="6185096" y="239150"/>
                <a:ext cx="2672861" cy="1983543"/>
              </a:xfrm>
              <a:prstGeom prst="round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CB5B2329-D7A2-4141-AA1D-6680A93F3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2327" y="651738"/>
                <a:ext cx="4009292" cy="454332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502C4E2-D1D5-470D-A7A0-0A6B8662FA5A}"/>
                  </a:ext>
                </a:extLst>
              </p:cNvPr>
              <p:cNvSpPr txBox="1"/>
              <p:nvPr/>
            </p:nvSpPr>
            <p:spPr>
              <a:xfrm>
                <a:off x="7371471" y="1261473"/>
                <a:ext cx="17396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住 所</a:t>
                </a:r>
                <a:endPara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pic>
          <p:nvPicPr>
            <p:cNvPr id="2068" name="図 2067">
              <a:extLst>
                <a:ext uri="{FF2B5EF4-FFF2-40B4-BE49-F238E27FC236}">
                  <a16:creationId xmlns:a16="http://schemas.microsoft.com/office/drawing/2014/main" id="{6906C943-F261-4F7F-BCB8-E73FF820D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02327" y="1106070"/>
              <a:ext cx="1087983" cy="1016807"/>
            </a:xfrm>
            <a:prstGeom prst="rect">
              <a:avLst/>
            </a:prstGeom>
          </p:spPr>
        </p:pic>
      </p:grpSp>
      <p:sp>
        <p:nvSpPr>
          <p:cNvPr id="2" name="1 つの角を切り取った四角形 1"/>
          <p:cNvSpPr/>
          <p:nvPr/>
        </p:nvSpPr>
        <p:spPr>
          <a:xfrm>
            <a:off x="524682" y="336126"/>
            <a:ext cx="923266" cy="172003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①</a:t>
            </a:r>
          </a:p>
        </p:txBody>
      </p:sp>
      <p:sp>
        <p:nvSpPr>
          <p:cNvPr id="54" name="1 つの角を切り取った四角形 53"/>
          <p:cNvSpPr/>
          <p:nvPr/>
        </p:nvSpPr>
        <p:spPr>
          <a:xfrm>
            <a:off x="3486330" y="429057"/>
            <a:ext cx="1212280" cy="58477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②</a:t>
            </a:r>
          </a:p>
        </p:txBody>
      </p:sp>
      <p:sp>
        <p:nvSpPr>
          <p:cNvPr id="55" name="1 つの角を切り取った四角形 54"/>
          <p:cNvSpPr/>
          <p:nvPr/>
        </p:nvSpPr>
        <p:spPr>
          <a:xfrm>
            <a:off x="7365316" y="1106070"/>
            <a:ext cx="1353226" cy="93698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③</a:t>
            </a:r>
          </a:p>
        </p:txBody>
      </p:sp>
      <p:sp>
        <p:nvSpPr>
          <p:cNvPr id="56" name="1 つの角を切り取った四角形 55"/>
          <p:cNvSpPr/>
          <p:nvPr/>
        </p:nvSpPr>
        <p:spPr>
          <a:xfrm>
            <a:off x="10152224" y="939499"/>
            <a:ext cx="1542548" cy="77063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④</a:t>
            </a:r>
          </a:p>
        </p:txBody>
      </p:sp>
      <p:sp>
        <p:nvSpPr>
          <p:cNvPr id="57" name="1 つの角を切り取った四角形 56"/>
          <p:cNvSpPr/>
          <p:nvPr/>
        </p:nvSpPr>
        <p:spPr>
          <a:xfrm>
            <a:off x="815655" y="3948645"/>
            <a:ext cx="1906586" cy="36618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⑤</a:t>
            </a:r>
          </a:p>
        </p:txBody>
      </p:sp>
      <p:sp>
        <p:nvSpPr>
          <p:cNvPr id="58" name="1 つの角を切り取った四角形 57"/>
          <p:cNvSpPr/>
          <p:nvPr/>
        </p:nvSpPr>
        <p:spPr>
          <a:xfrm>
            <a:off x="3577598" y="3891254"/>
            <a:ext cx="1550456" cy="46584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⑥</a:t>
            </a:r>
          </a:p>
        </p:txBody>
      </p:sp>
      <p:sp>
        <p:nvSpPr>
          <p:cNvPr id="59" name="1 つの角を切り取った四角形 58"/>
          <p:cNvSpPr/>
          <p:nvPr/>
        </p:nvSpPr>
        <p:spPr>
          <a:xfrm>
            <a:off x="6511440" y="3788541"/>
            <a:ext cx="1763090" cy="4689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⑦</a:t>
            </a:r>
          </a:p>
        </p:txBody>
      </p:sp>
      <p:sp>
        <p:nvSpPr>
          <p:cNvPr id="60" name="1 つの角を切り取った四角形 59"/>
          <p:cNvSpPr/>
          <p:nvPr/>
        </p:nvSpPr>
        <p:spPr>
          <a:xfrm>
            <a:off x="9290687" y="3844177"/>
            <a:ext cx="2404085" cy="42331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⑧</a:t>
            </a:r>
          </a:p>
        </p:txBody>
      </p:sp>
      <p:sp>
        <p:nvSpPr>
          <p:cNvPr id="61" name="1 つの角を切り取った四角形 60"/>
          <p:cNvSpPr/>
          <p:nvPr/>
        </p:nvSpPr>
        <p:spPr>
          <a:xfrm>
            <a:off x="532895" y="4748160"/>
            <a:ext cx="2189346" cy="45384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⑨</a:t>
            </a:r>
          </a:p>
        </p:txBody>
      </p:sp>
      <p:sp>
        <p:nvSpPr>
          <p:cNvPr id="62" name="1 つの角を切り取った四角形 61"/>
          <p:cNvSpPr/>
          <p:nvPr/>
        </p:nvSpPr>
        <p:spPr>
          <a:xfrm>
            <a:off x="3428477" y="4748160"/>
            <a:ext cx="775188" cy="169382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⑩</a:t>
            </a:r>
          </a:p>
        </p:txBody>
      </p:sp>
      <p:sp>
        <p:nvSpPr>
          <p:cNvPr id="63" name="1 つの角を切り取った四角形 62"/>
          <p:cNvSpPr/>
          <p:nvPr/>
        </p:nvSpPr>
        <p:spPr>
          <a:xfrm>
            <a:off x="6360875" y="4748160"/>
            <a:ext cx="773790" cy="169381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⑪</a:t>
            </a:r>
          </a:p>
        </p:txBody>
      </p:sp>
      <p:sp>
        <p:nvSpPr>
          <p:cNvPr id="64" name="1 つの角を切り取った四角形 63"/>
          <p:cNvSpPr/>
          <p:nvPr/>
        </p:nvSpPr>
        <p:spPr>
          <a:xfrm>
            <a:off x="9322511" y="4678787"/>
            <a:ext cx="2336595" cy="46166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⑫</a:t>
            </a:r>
          </a:p>
        </p:txBody>
      </p:sp>
    </p:spTree>
    <p:extLst>
      <p:ext uri="{BB962C8B-B14F-4D97-AF65-F5344CB8AC3E}">
        <p14:creationId xmlns:p14="http://schemas.microsoft.com/office/powerpoint/2010/main" val="3752839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7372" y="420914"/>
            <a:ext cx="880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．① 個人情報には、どのようなものがあるの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6956" y="1348534"/>
            <a:ext cx="10178088" cy="123110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）つぎのうち、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個人情報は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どれ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でしょう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  <a:p>
            <a:pPr>
              <a:lnSpc>
                <a:spcPts val="1200"/>
              </a:lnSpc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あてはまるものに○、そうでないものには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を。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550C6C-27F7-452F-B3D3-EB7FEA307EA9}"/>
              </a:ext>
            </a:extLst>
          </p:cNvPr>
          <p:cNvSpPr txBox="1"/>
          <p:nvPr/>
        </p:nvSpPr>
        <p:spPr>
          <a:xfrm>
            <a:off x="5166679" y="1256313"/>
            <a:ext cx="252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　じん じょうほう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75846" y="2792627"/>
            <a:ext cx="11485649" cy="3888094"/>
            <a:chOff x="475846" y="2792627"/>
            <a:chExt cx="11485649" cy="3888094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33299B9-C3D4-45F4-8B2F-5BBD9A9C0EF1}"/>
                </a:ext>
              </a:extLst>
            </p:cNvPr>
            <p:cNvGrpSpPr/>
            <p:nvPr/>
          </p:nvGrpSpPr>
          <p:grpSpPr>
            <a:xfrm>
              <a:off x="475846" y="2792627"/>
              <a:ext cx="11485649" cy="3888094"/>
              <a:chOff x="475846" y="3552059"/>
              <a:chExt cx="11485649" cy="3128661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1DF18D9B-87D8-43E5-874C-04BFFE2C7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5846" y="3552059"/>
                <a:ext cx="11485649" cy="3128661"/>
              </a:xfrm>
              <a:prstGeom prst="rect">
                <a:avLst/>
              </a:prstGeom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D14B51-781E-4D09-B407-B37F66B9A587}"/>
                  </a:ext>
                </a:extLst>
              </p:cNvPr>
              <p:cNvSpPr txBox="1"/>
              <p:nvPr/>
            </p:nvSpPr>
            <p:spPr>
              <a:xfrm>
                <a:off x="2489983" y="3749813"/>
                <a:ext cx="5106572" cy="2234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5400"/>
                  </a:lnSpc>
                </a:pPr>
                <a:r>
                  <a:rPr lang="ja-JP" altLang="en-US" sz="2800" dirty="0">
                    <a:solidFill>
                      <a:srgbClr val="333333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2800" b="0" i="0" dirty="0">
                    <a:solidFill>
                      <a:srgbClr val="333333"/>
                    </a:solidFill>
                    <a:effectLst/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生存</a:t>
                </a:r>
                <a:r>
                  <a:rPr lang="ja-JP" altLang="en-US" sz="2800" b="0" i="0" dirty="0">
                    <a:solidFill>
                      <a:srgbClr val="333333"/>
                    </a:solidFill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する個人に関する情報で、その情報に含まれる氏名や生年月日等によって特定の</a:t>
                </a:r>
                <a:r>
                  <a:rPr lang="ja-JP" altLang="en-US" sz="2800" b="0" i="0" dirty="0">
                    <a:solidFill>
                      <a:srgbClr val="333333"/>
                    </a:solidFill>
                    <a:effectLst/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個人を識別</a:t>
                </a:r>
                <a:r>
                  <a:rPr lang="ja-JP" altLang="en-US" sz="2800" b="0" i="0" dirty="0">
                    <a:solidFill>
                      <a:srgbClr val="333333"/>
                    </a:solidFill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できる情報</a:t>
                </a:r>
                <a:endParaRPr lang="ja-JP" altLang="en-US" sz="2800" dirty="0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B4B416E-66E8-49CE-BE44-CE4918ED3F8A}"/>
                </a:ext>
              </a:extLst>
            </p:cNvPr>
            <p:cNvSpPr txBox="1"/>
            <p:nvPr/>
          </p:nvSpPr>
          <p:spPr>
            <a:xfrm>
              <a:off x="2880140" y="3001312"/>
              <a:ext cx="1024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せいぞん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4294892" y="3045596"/>
              <a:ext cx="3578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こ  じん　　かん　　　 じょうほう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3846788" y="3718302"/>
              <a:ext cx="3604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じょうほう　 ふく　　　　　　  し  めい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2830711" y="4398221"/>
              <a:ext cx="4495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せいねん がっ ぴ　　　　　　　　　　 とく </a:t>
              </a:r>
              <a:r>
                <a:rPr lang="ja-JP" altLang="en-US" sz="14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てい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0550C6C-27F7-452F-B3D3-EB7FEA307EA9}"/>
                </a:ext>
              </a:extLst>
            </p:cNvPr>
            <p:cNvSpPr txBox="1"/>
            <p:nvPr/>
          </p:nvSpPr>
          <p:spPr>
            <a:xfrm>
              <a:off x="2574361" y="5097405"/>
              <a:ext cx="40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  じん 　 しき べつ　　　　　 じょうほう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284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グループ化 2054">
            <a:extLst>
              <a:ext uri="{FF2B5EF4-FFF2-40B4-BE49-F238E27FC236}">
                <a16:creationId xmlns:a16="http://schemas.microsoft.com/office/drawing/2014/main" id="{34BFFC0F-EA3A-4337-AF73-57A7E5A656D4}"/>
              </a:ext>
            </a:extLst>
          </p:cNvPr>
          <p:cNvGrpSpPr/>
          <p:nvPr/>
        </p:nvGrpSpPr>
        <p:grpSpPr>
          <a:xfrm>
            <a:off x="365760" y="239152"/>
            <a:ext cx="2672861" cy="1983543"/>
            <a:chOff x="365760" y="239152"/>
            <a:chExt cx="2672861" cy="1983543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2C6352A2-0689-4F41-A6C9-F821170719DB}"/>
                </a:ext>
              </a:extLst>
            </p:cNvPr>
            <p:cNvSpPr/>
            <p:nvPr/>
          </p:nvSpPr>
          <p:spPr>
            <a:xfrm>
              <a:off x="365760" y="239152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0A0DC9E-304C-4DFE-8579-CD2B125FE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511" y="464234"/>
              <a:ext cx="1295546" cy="1605035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A3BCBB9-A0A9-4520-B984-7BF256770E60}"/>
                </a:ext>
              </a:extLst>
            </p:cNvPr>
            <p:cNvSpPr txBox="1"/>
            <p:nvPr/>
          </p:nvSpPr>
          <p:spPr>
            <a:xfrm>
              <a:off x="596705" y="501747"/>
              <a:ext cx="7678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名前</a:t>
              </a:r>
            </a:p>
          </p:txBody>
        </p:sp>
      </p:grpSp>
      <p:grpSp>
        <p:nvGrpSpPr>
          <p:cNvPr id="2067" name="グループ化 2066">
            <a:extLst>
              <a:ext uri="{FF2B5EF4-FFF2-40B4-BE49-F238E27FC236}">
                <a16:creationId xmlns:a16="http://schemas.microsoft.com/office/drawing/2014/main" id="{E4DA7737-9371-48A9-B99F-14743F9CBA94}"/>
              </a:ext>
            </a:extLst>
          </p:cNvPr>
          <p:cNvGrpSpPr/>
          <p:nvPr/>
        </p:nvGrpSpPr>
        <p:grpSpPr>
          <a:xfrm>
            <a:off x="3275428" y="239151"/>
            <a:ext cx="2672861" cy="1983543"/>
            <a:chOff x="3275428" y="239151"/>
            <a:chExt cx="2672861" cy="1983543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6E1955B5-EA47-4984-989F-3AD729AAFE1F}"/>
                </a:ext>
              </a:extLst>
            </p:cNvPr>
            <p:cNvSpPr/>
            <p:nvPr/>
          </p:nvSpPr>
          <p:spPr>
            <a:xfrm>
              <a:off x="3275428" y="239151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4ED48CF-D41A-4051-994E-6D267E3B9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5064" y="464234"/>
              <a:ext cx="1938089" cy="1605035"/>
            </a:xfrm>
            <a:prstGeom prst="rect">
              <a:avLst/>
            </a:prstGeom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6137BC85-18ED-427A-A524-6270FA9BD86D}"/>
                </a:ext>
              </a:extLst>
            </p:cNvPr>
            <p:cNvSpPr txBox="1"/>
            <p:nvPr/>
          </p:nvSpPr>
          <p:spPr>
            <a:xfrm>
              <a:off x="3388650" y="435563"/>
              <a:ext cx="1464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年れい</a:t>
              </a:r>
              <a:endPara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058" name="グループ化 2057">
            <a:extLst>
              <a:ext uri="{FF2B5EF4-FFF2-40B4-BE49-F238E27FC236}">
                <a16:creationId xmlns:a16="http://schemas.microsoft.com/office/drawing/2014/main" id="{5ACBD411-05D0-4718-A8D1-CED879A5915B}"/>
              </a:ext>
            </a:extLst>
          </p:cNvPr>
          <p:cNvGrpSpPr/>
          <p:nvPr/>
        </p:nvGrpSpPr>
        <p:grpSpPr>
          <a:xfrm>
            <a:off x="9094764" y="239150"/>
            <a:ext cx="2672861" cy="1983543"/>
            <a:chOff x="9094764" y="239150"/>
            <a:chExt cx="2672861" cy="1983543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14625D90-098F-4F30-BC6F-0800F13388CD}"/>
                </a:ext>
              </a:extLst>
            </p:cNvPr>
            <p:cNvSpPr/>
            <p:nvPr/>
          </p:nvSpPr>
          <p:spPr>
            <a:xfrm>
              <a:off x="9094764" y="239150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A038593A-9D06-4364-AC1D-9895572D9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84445" y="435563"/>
              <a:ext cx="2491740" cy="1521162"/>
            </a:xfrm>
            <a:prstGeom prst="rect">
              <a:avLst/>
            </a:prstGeom>
          </p:spPr>
        </p:pic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435987B-6FE8-4A21-A377-8E9AA216B280}"/>
                </a:ext>
              </a:extLst>
            </p:cNvPr>
            <p:cNvSpPr txBox="1"/>
            <p:nvPr/>
          </p:nvSpPr>
          <p:spPr>
            <a:xfrm>
              <a:off x="10074521" y="1020338"/>
              <a:ext cx="1686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電話番号</a:t>
              </a:r>
              <a:endPara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059" name="グループ化 2058">
            <a:extLst>
              <a:ext uri="{FF2B5EF4-FFF2-40B4-BE49-F238E27FC236}">
                <a16:creationId xmlns:a16="http://schemas.microsoft.com/office/drawing/2014/main" id="{A5048C6E-FC0E-4895-95B4-B99598CF86BC}"/>
              </a:ext>
            </a:extLst>
          </p:cNvPr>
          <p:cNvGrpSpPr/>
          <p:nvPr/>
        </p:nvGrpSpPr>
        <p:grpSpPr>
          <a:xfrm>
            <a:off x="365761" y="2437229"/>
            <a:ext cx="2672860" cy="1983543"/>
            <a:chOff x="365761" y="2437229"/>
            <a:chExt cx="2672860" cy="1983543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03797B9D-A3D8-46ED-AFF3-6497FF329606}"/>
                </a:ext>
              </a:extLst>
            </p:cNvPr>
            <p:cNvSpPr/>
            <p:nvPr/>
          </p:nvSpPr>
          <p:spPr>
            <a:xfrm>
              <a:off x="365761" y="2437229"/>
              <a:ext cx="2672860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767D063A-0849-4B0B-AD3B-CB154151E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080" y="2617683"/>
              <a:ext cx="2230221" cy="1273571"/>
            </a:xfrm>
            <a:prstGeom prst="rect">
              <a:avLst/>
            </a:prstGeom>
          </p:spPr>
        </p:pic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FEC7448-2BEB-414D-9A5C-08B104488F9A}"/>
                </a:ext>
              </a:extLst>
            </p:cNvPr>
            <p:cNvSpPr txBox="1"/>
            <p:nvPr/>
          </p:nvSpPr>
          <p:spPr>
            <a:xfrm>
              <a:off x="815655" y="3844178"/>
              <a:ext cx="1906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家族 構成</a:t>
              </a:r>
            </a:p>
          </p:txBody>
        </p:sp>
      </p:grpSp>
      <p:grpSp>
        <p:nvGrpSpPr>
          <p:cNvPr id="2060" name="グループ化 2059">
            <a:extLst>
              <a:ext uri="{FF2B5EF4-FFF2-40B4-BE49-F238E27FC236}">
                <a16:creationId xmlns:a16="http://schemas.microsoft.com/office/drawing/2014/main" id="{A24D3CBB-C467-4C33-AA63-0118D06E5750}"/>
              </a:ext>
            </a:extLst>
          </p:cNvPr>
          <p:cNvGrpSpPr/>
          <p:nvPr/>
        </p:nvGrpSpPr>
        <p:grpSpPr>
          <a:xfrm>
            <a:off x="3275428" y="2437230"/>
            <a:ext cx="2672861" cy="1983543"/>
            <a:chOff x="3275428" y="2437230"/>
            <a:chExt cx="2672861" cy="1983543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A1E3C01C-6798-405F-85F4-92619F06C459}"/>
                </a:ext>
              </a:extLst>
            </p:cNvPr>
            <p:cNvSpPr/>
            <p:nvPr/>
          </p:nvSpPr>
          <p:spPr>
            <a:xfrm>
              <a:off x="3275428" y="2437230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72802C64-A500-444C-AAC6-DEAFC6F5E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5064" y="2547976"/>
              <a:ext cx="1350741" cy="1343278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16096533-FE9C-40D6-8EB9-92412DE0D7C9}"/>
                </a:ext>
              </a:extLst>
            </p:cNvPr>
            <p:cNvSpPr txBox="1"/>
            <p:nvPr/>
          </p:nvSpPr>
          <p:spPr>
            <a:xfrm>
              <a:off x="3621615" y="3844178"/>
              <a:ext cx="2047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ログイン</a:t>
              </a:r>
              <a:r>
                <a:rPr kumimoji="1"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ID</a:t>
              </a:r>
              <a:endPara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061" name="グループ化 2060">
            <a:extLst>
              <a:ext uri="{FF2B5EF4-FFF2-40B4-BE49-F238E27FC236}">
                <a16:creationId xmlns:a16="http://schemas.microsoft.com/office/drawing/2014/main" id="{7B9C3EE1-3A3A-4119-A2CB-5366F6EBEED5}"/>
              </a:ext>
            </a:extLst>
          </p:cNvPr>
          <p:cNvGrpSpPr/>
          <p:nvPr/>
        </p:nvGrpSpPr>
        <p:grpSpPr>
          <a:xfrm>
            <a:off x="6185096" y="2437229"/>
            <a:ext cx="2672861" cy="1983543"/>
            <a:chOff x="6185096" y="2437229"/>
            <a:chExt cx="2672861" cy="1983543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D1D3C74F-774C-454D-BFFE-13E977CA37E5}"/>
                </a:ext>
              </a:extLst>
            </p:cNvPr>
            <p:cNvSpPr/>
            <p:nvPr/>
          </p:nvSpPr>
          <p:spPr>
            <a:xfrm>
              <a:off x="6185096" y="2437229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C6500EC6-5BCE-44B4-9758-C7C6AC28D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2327" y="2635281"/>
              <a:ext cx="1173061" cy="878646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563B440F-F078-4F7D-A1C8-5D8FA8A7F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92619" y="2635281"/>
              <a:ext cx="1163861" cy="878646"/>
            </a:xfrm>
            <a:prstGeom prst="rect">
              <a:avLst/>
            </a:prstGeom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B2436D1-CDD1-46A2-A2B2-B3226B257ABC}"/>
                </a:ext>
              </a:extLst>
            </p:cNvPr>
            <p:cNvSpPr txBox="1"/>
            <p:nvPr/>
          </p:nvSpPr>
          <p:spPr>
            <a:xfrm>
              <a:off x="6567925" y="3788541"/>
              <a:ext cx="2051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パスワード</a:t>
              </a:r>
            </a:p>
          </p:txBody>
        </p:sp>
      </p:grpSp>
      <p:grpSp>
        <p:nvGrpSpPr>
          <p:cNvPr id="2062" name="グループ化 2061">
            <a:extLst>
              <a:ext uri="{FF2B5EF4-FFF2-40B4-BE49-F238E27FC236}">
                <a16:creationId xmlns:a16="http://schemas.microsoft.com/office/drawing/2014/main" id="{FCC0D9CF-A8CA-4D36-BA4F-2C498BA792E4}"/>
              </a:ext>
            </a:extLst>
          </p:cNvPr>
          <p:cNvGrpSpPr/>
          <p:nvPr/>
        </p:nvGrpSpPr>
        <p:grpSpPr>
          <a:xfrm>
            <a:off x="9094764" y="2437229"/>
            <a:ext cx="2672861" cy="1983543"/>
            <a:chOff x="9094764" y="2437229"/>
            <a:chExt cx="2672861" cy="1983543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5359A81E-55BD-46B7-B575-A5F58231AC01}"/>
                </a:ext>
              </a:extLst>
            </p:cNvPr>
            <p:cNvSpPr/>
            <p:nvPr/>
          </p:nvSpPr>
          <p:spPr>
            <a:xfrm>
              <a:off x="9094764" y="2437229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985338FF-1C46-4010-88F3-80D9D7C0F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03838" y="2590043"/>
              <a:ext cx="1652954" cy="1131299"/>
            </a:xfrm>
            <a:prstGeom prst="rect">
              <a:avLst/>
            </a:prstGeom>
          </p:spPr>
        </p:pic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649DCB8-03EE-4DFE-AE39-E8C5C2346340}"/>
                </a:ext>
              </a:extLst>
            </p:cNvPr>
            <p:cNvSpPr txBox="1"/>
            <p:nvPr/>
          </p:nvSpPr>
          <p:spPr>
            <a:xfrm>
              <a:off x="9657914" y="3788541"/>
              <a:ext cx="1686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学校名</a:t>
              </a:r>
            </a:p>
          </p:txBody>
        </p:sp>
      </p:grpSp>
      <p:grpSp>
        <p:nvGrpSpPr>
          <p:cNvPr id="2063" name="グループ化 2062">
            <a:extLst>
              <a:ext uri="{FF2B5EF4-FFF2-40B4-BE49-F238E27FC236}">
                <a16:creationId xmlns:a16="http://schemas.microsoft.com/office/drawing/2014/main" id="{D01B6C21-E528-4746-86F3-988E86F80976}"/>
              </a:ext>
            </a:extLst>
          </p:cNvPr>
          <p:cNvGrpSpPr/>
          <p:nvPr/>
        </p:nvGrpSpPr>
        <p:grpSpPr>
          <a:xfrm>
            <a:off x="365761" y="4635306"/>
            <a:ext cx="2672860" cy="1983543"/>
            <a:chOff x="365761" y="4635306"/>
            <a:chExt cx="2672860" cy="1983543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A000E92-9CA3-4204-9CA1-39E47B1CEAC8}"/>
                </a:ext>
              </a:extLst>
            </p:cNvPr>
            <p:cNvSpPr/>
            <p:nvPr/>
          </p:nvSpPr>
          <p:spPr>
            <a:xfrm>
              <a:off x="365761" y="4635306"/>
              <a:ext cx="2672860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048" name="図 2047">
              <a:extLst>
                <a:ext uri="{FF2B5EF4-FFF2-40B4-BE49-F238E27FC236}">
                  <a16:creationId xmlns:a16="http://schemas.microsoft.com/office/drawing/2014/main" id="{2BCA3D60-C887-4F4E-B531-41E5BB4D3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841" y="5260990"/>
              <a:ext cx="2201739" cy="1240042"/>
            </a:xfrm>
            <a:prstGeom prst="rect">
              <a:avLst/>
            </a:prstGeom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B75C8AAE-1883-4EFC-8004-3139F6E012B9}"/>
                </a:ext>
              </a:extLst>
            </p:cNvPr>
            <p:cNvSpPr txBox="1"/>
            <p:nvPr/>
          </p:nvSpPr>
          <p:spPr>
            <a:xfrm>
              <a:off x="858715" y="4678787"/>
              <a:ext cx="1686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習いごと</a:t>
              </a:r>
            </a:p>
          </p:txBody>
        </p:sp>
      </p:grpSp>
      <p:grpSp>
        <p:nvGrpSpPr>
          <p:cNvPr id="2064" name="グループ化 2063">
            <a:extLst>
              <a:ext uri="{FF2B5EF4-FFF2-40B4-BE49-F238E27FC236}">
                <a16:creationId xmlns:a16="http://schemas.microsoft.com/office/drawing/2014/main" id="{538BD423-AB2B-4C6C-AD55-76E241F0E7B4}"/>
              </a:ext>
            </a:extLst>
          </p:cNvPr>
          <p:cNvGrpSpPr/>
          <p:nvPr/>
        </p:nvGrpSpPr>
        <p:grpSpPr>
          <a:xfrm>
            <a:off x="3275428" y="4635307"/>
            <a:ext cx="2672861" cy="1983543"/>
            <a:chOff x="3275428" y="4635307"/>
            <a:chExt cx="2672861" cy="1983543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2BDB353A-33EF-4742-9A10-66C323D22836}"/>
                </a:ext>
              </a:extLst>
            </p:cNvPr>
            <p:cNvSpPr/>
            <p:nvPr/>
          </p:nvSpPr>
          <p:spPr>
            <a:xfrm>
              <a:off x="3275428" y="4635307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049" name="図 2048">
              <a:extLst>
                <a:ext uri="{FF2B5EF4-FFF2-40B4-BE49-F238E27FC236}">
                  <a16:creationId xmlns:a16="http://schemas.microsoft.com/office/drawing/2014/main" id="{2FDA3465-1CC4-456A-8E7B-3CA15E3FE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5091" y="4940397"/>
              <a:ext cx="1352550" cy="1560635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62D26A57-15B9-48C7-B98C-2B316190909F}"/>
                </a:ext>
              </a:extLst>
            </p:cNvPr>
            <p:cNvSpPr txBox="1"/>
            <p:nvPr/>
          </p:nvSpPr>
          <p:spPr>
            <a:xfrm>
              <a:off x="3486329" y="4903880"/>
              <a:ext cx="7678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写真</a:t>
              </a:r>
            </a:p>
          </p:txBody>
        </p:sp>
      </p:grpSp>
      <p:grpSp>
        <p:nvGrpSpPr>
          <p:cNvPr id="2065" name="グループ化 2064">
            <a:extLst>
              <a:ext uri="{FF2B5EF4-FFF2-40B4-BE49-F238E27FC236}">
                <a16:creationId xmlns:a16="http://schemas.microsoft.com/office/drawing/2014/main" id="{41F55B4B-E858-4A63-89DA-65CE86A6C3AA}"/>
              </a:ext>
            </a:extLst>
          </p:cNvPr>
          <p:cNvGrpSpPr/>
          <p:nvPr/>
        </p:nvGrpSpPr>
        <p:grpSpPr>
          <a:xfrm>
            <a:off x="6185096" y="4635306"/>
            <a:ext cx="2672861" cy="1983543"/>
            <a:chOff x="6185096" y="4635306"/>
            <a:chExt cx="2672861" cy="1983543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C4E5C809-9407-4D6E-A2EF-1C6C8585A885}"/>
                </a:ext>
              </a:extLst>
            </p:cNvPr>
            <p:cNvSpPr/>
            <p:nvPr/>
          </p:nvSpPr>
          <p:spPr>
            <a:xfrm>
              <a:off x="6185096" y="4635306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1" name="図 2050">
              <a:extLst>
                <a:ext uri="{FF2B5EF4-FFF2-40B4-BE49-F238E27FC236}">
                  <a16:creationId xmlns:a16="http://schemas.microsoft.com/office/drawing/2014/main" id="{51ADD229-61FE-46F9-B8F0-3D4262F49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71471" y="4909920"/>
              <a:ext cx="1385009" cy="1591112"/>
            </a:xfrm>
            <a:prstGeom prst="rect">
              <a:avLst/>
            </a:prstGeom>
          </p:spPr>
        </p:pic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3B28BE86-1554-49F3-93FE-567493372596}"/>
                </a:ext>
              </a:extLst>
            </p:cNvPr>
            <p:cNvSpPr txBox="1"/>
            <p:nvPr/>
          </p:nvSpPr>
          <p:spPr>
            <a:xfrm>
              <a:off x="6413487" y="4780769"/>
              <a:ext cx="7678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血液型</a:t>
              </a:r>
              <a:endPara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066" name="グループ化 2065">
            <a:extLst>
              <a:ext uri="{FF2B5EF4-FFF2-40B4-BE49-F238E27FC236}">
                <a16:creationId xmlns:a16="http://schemas.microsoft.com/office/drawing/2014/main" id="{F016EF81-4BE4-49A0-A0C7-D472D28B4777}"/>
              </a:ext>
            </a:extLst>
          </p:cNvPr>
          <p:cNvGrpSpPr/>
          <p:nvPr/>
        </p:nvGrpSpPr>
        <p:grpSpPr>
          <a:xfrm>
            <a:off x="9094764" y="4635306"/>
            <a:ext cx="2672861" cy="1983543"/>
            <a:chOff x="9094764" y="4635306"/>
            <a:chExt cx="2672861" cy="1983543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52BF70B3-3ADF-4015-9B59-BD0DAD356E2C}"/>
                </a:ext>
              </a:extLst>
            </p:cNvPr>
            <p:cNvSpPr/>
            <p:nvPr/>
          </p:nvSpPr>
          <p:spPr>
            <a:xfrm>
              <a:off x="9094764" y="4635306"/>
              <a:ext cx="2672861" cy="1983543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3" name="図 2052">
              <a:extLst>
                <a:ext uri="{FF2B5EF4-FFF2-40B4-BE49-F238E27FC236}">
                  <a16:creationId xmlns:a16="http://schemas.microsoft.com/office/drawing/2014/main" id="{89A442DC-CC04-49F7-8DEC-906434EA3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90247" y="5120640"/>
              <a:ext cx="2074922" cy="1370960"/>
            </a:xfrm>
            <a:prstGeom prst="rect">
              <a:avLst/>
            </a:prstGeom>
          </p:spPr>
        </p:pic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AC82030-947D-4ECD-B84A-0943E0C519DD}"/>
                </a:ext>
              </a:extLst>
            </p:cNvPr>
            <p:cNvSpPr txBox="1"/>
            <p:nvPr/>
          </p:nvSpPr>
          <p:spPr>
            <a:xfrm>
              <a:off x="9268854" y="4647221"/>
              <a:ext cx="2416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合格発表の結果</a:t>
              </a:r>
            </a:p>
          </p:txBody>
        </p:sp>
      </p:grpSp>
      <p:grpSp>
        <p:nvGrpSpPr>
          <p:cNvPr id="2069" name="グループ化 2068">
            <a:extLst>
              <a:ext uri="{FF2B5EF4-FFF2-40B4-BE49-F238E27FC236}">
                <a16:creationId xmlns:a16="http://schemas.microsoft.com/office/drawing/2014/main" id="{23775309-D1AF-4FEE-9D78-C9131EC9F9A9}"/>
              </a:ext>
            </a:extLst>
          </p:cNvPr>
          <p:cNvGrpSpPr/>
          <p:nvPr/>
        </p:nvGrpSpPr>
        <p:grpSpPr>
          <a:xfrm>
            <a:off x="6185096" y="239150"/>
            <a:ext cx="4126523" cy="1983543"/>
            <a:chOff x="6185096" y="239150"/>
            <a:chExt cx="4126523" cy="1983543"/>
          </a:xfrm>
        </p:grpSpPr>
        <p:grpSp>
          <p:nvGrpSpPr>
            <p:cNvPr id="2057" name="グループ化 2056">
              <a:extLst>
                <a:ext uri="{FF2B5EF4-FFF2-40B4-BE49-F238E27FC236}">
                  <a16:creationId xmlns:a16="http://schemas.microsoft.com/office/drawing/2014/main" id="{A5B64A1E-1EF3-43E0-8F78-53DDA72DBBC8}"/>
                </a:ext>
              </a:extLst>
            </p:cNvPr>
            <p:cNvGrpSpPr/>
            <p:nvPr/>
          </p:nvGrpSpPr>
          <p:grpSpPr>
            <a:xfrm>
              <a:off x="6185096" y="239150"/>
              <a:ext cx="4126523" cy="1983543"/>
              <a:chOff x="6185096" y="239150"/>
              <a:chExt cx="4126523" cy="1983543"/>
            </a:xfrm>
          </p:grpSpPr>
          <p:sp>
            <p:nvSpPr>
              <p:cNvPr id="10" name="四角形: 角を丸くする 9">
                <a:extLst>
                  <a:ext uri="{FF2B5EF4-FFF2-40B4-BE49-F238E27FC236}">
                    <a16:creationId xmlns:a16="http://schemas.microsoft.com/office/drawing/2014/main" id="{85E29960-AB59-4A36-87CB-6A74DAEF5F0C}"/>
                  </a:ext>
                </a:extLst>
              </p:cNvPr>
              <p:cNvSpPr/>
              <p:nvPr/>
            </p:nvSpPr>
            <p:spPr>
              <a:xfrm>
                <a:off x="6185096" y="239150"/>
                <a:ext cx="2672861" cy="1983543"/>
              </a:xfrm>
              <a:prstGeom prst="round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CB5B2329-D7A2-4141-AA1D-6680A93F3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2327" y="651738"/>
                <a:ext cx="4009292" cy="454332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502C4E2-D1D5-470D-A7A0-0A6B8662FA5A}"/>
                  </a:ext>
                </a:extLst>
              </p:cNvPr>
              <p:cNvSpPr txBox="1"/>
              <p:nvPr/>
            </p:nvSpPr>
            <p:spPr>
              <a:xfrm>
                <a:off x="7371471" y="1261473"/>
                <a:ext cx="17396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住 所</a:t>
                </a:r>
                <a:endPara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pic>
          <p:nvPicPr>
            <p:cNvPr id="2068" name="図 2067">
              <a:extLst>
                <a:ext uri="{FF2B5EF4-FFF2-40B4-BE49-F238E27FC236}">
                  <a16:creationId xmlns:a16="http://schemas.microsoft.com/office/drawing/2014/main" id="{6906C943-F261-4F7F-BCB8-E73FF820D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02327" y="1106070"/>
              <a:ext cx="1087983" cy="1016807"/>
            </a:xfrm>
            <a:prstGeom prst="rect">
              <a:avLst/>
            </a:prstGeom>
          </p:spPr>
        </p:pic>
      </p:grpSp>
      <p:sp>
        <p:nvSpPr>
          <p:cNvPr id="3" name="円/楕円 2"/>
          <p:cNvSpPr/>
          <p:nvPr/>
        </p:nvSpPr>
        <p:spPr>
          <a:xfrm>
            <a:off x="738449" y="299897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669974" y="299897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6603586" y="293859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9499774" y="302987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733401" y="2518746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3665096" y="2501066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6597912" y="2501066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9499774" y="2500913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733401" y="4690200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664926" y="4690200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6598538" y="4684162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9499774" y="4716475"/>
            <a:ext cx="1855868" cy="1855868"/>
          </a:xfrm>
          <a:prstGeom prst="ellipse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631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829</Words>
  <Application>Microsoft Office PowerPoint</Application>
  <PresentationFormat>ワイド画面</PresentationFormat>
  <Paragraphs>141</Paragraphs>
  <Slides>13</Slides>
  <Notes>0</Notes>
  <HiddenSlides>3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HGｺﾞｼｯｸE</vt:lpstr>
      <vt:lpstr>HG丸ｺﾞｼｯｸM-PRO</vt:lpstr>
      <vt:lpstr>HG創英角ｺﾞｼｯｸUB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嬉野 一紀</dc:creator>
  <cp:lastModifiedBy>佐同教</cp:lastModifiedBy>
  <cp:revision>73</cp:revision>
  <cp:lastPrinted>2022-02-28T01:32:42Z</cp:lastPrinted>
  <dcterms:created xsi:type="dcterms:W3CDTF">2021-12-30T10:11:12Z</dcterms:created>
  <dcterms:modified xsi:type="dcterms:W3CDTF">2022-08-11T03:31:30Z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佐賀県暗号化プロパティ">
    <vt:lpwstr>2019-09-12T08:35:35Z</vt:lpwstr>
  </property>
</Properties>
</file>