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71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66FFFF"/>
    <a:srgbClr val="FF99FF"/>
    <a:srgbClr val="CC66FF"/>
    <a:srgbClr val="FF66FF"/>
    <a:srgbClr val="66FF99"/>
    <a:srgbClr val="CC99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3" d="100"/>
          <a:sy n="113" d="100"/>
        </p:scale>
        <p:origin x="213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6B5D4B-D550-4F56-A4E7-8C4506AB587F}" type="doc">
      <dgm:prSet loTypeId="urn:microsoft.com/office/officeart/2005/8/layout/funnel1" loCatId="relationship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kumimoji="1" lang="ja-JP" altLang="en-US"/>
        </a:p>
      </dgm:t>
    </dgm:pt>
    <dgm:pt modelId="{2AD8A7AD-F581-4BE2-9529-DBED3BD3C732}">
      <dgm:prSet phldrT="[テキスト]" custT="1"/>
      <dgm:spPr/>
      <dgm:t>
        <a:bodyPr/>
        <a:lstStyle/>
        <a:p>
          <a:r>
            <a:rPr kumimoji="1" lang="ja-JP" altLang="en-US" sz="2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ウソ</a:t>
          </a:r>
        </a:p>
      </dgm:t>
    </dgm:pt>
    <dgm:pt modelId="{164B19A0-14E4-43CB-A0CC-E1BF25BD2E0F}" type="parTrans" cxnId="{05819B9E-CC96-49CF-A10C-E8CFE56D85D9}">
      <dgm:prSet/>
      <dgm:spPr/>
      <dgm:t>
        <a:bodyPr/>
        <a:lstStyle/>
        <a:p>
          <a:endParaRPr kumimoji="1" lang="ja-JP" altLang="en-US" sz="160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85CA2196-AEAE-4060-B010-879042686064}" type="sibTrans" cxnId="{05819B9E-CC96-49CF-A10C-E8CFE56D85D9}">
      <dgm:prSet/>
      <dgm:spPr/>
      <dgm:t>
        <a:bodyPr/>
        <a:lstStyle/>
        <a:p>
          <a:endParaRPr kumimoji="1" lang="ja-JP" altLang="en-US" sz="160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727B572F-A886-454F-8DD0-0C9D7DE7FF3E}">
      <dgm:prSet phldrT="[テキスト]" custT="1"/>
      <dgm:spPr/>
      <dgm:t>
        <a:bodyPr/>
        <a:lstStyle/>
        <a:p>
          <a:r>
            <a:rPr kumimoji="1" lang="ja-JP" altLang="en-US" sz="3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嘘</a:t>
          </a:r>
        </a:p>
      </dgm:t>
    </dgm:pt>
    <dgm:pt modelId="{2CED996B-390E-4254-A400-080777DA6732}" type="parTrans" cxnId="{91E87594-B82B-4965-9316-41F5B540DE60}">
      <dgm:prSet/>
      <dgm:spPr/>
      <dgm:t>
        <a:bodyPr/>
        <a:lstStyle/>
        <a:p>
          <a:endParaRPr kumimoji="1" lang="ja-JP" altLang="en-US" sz="160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94837E05-48AD-4886-9B1B-97400EBF8CC7}" type="sibTrans" cxnId="{91E87594-B82B-4965-9316-41F5B540DE60}">
      <dgm:prSet/>
      <dgm:spPr/>
      <dgm:t>
        <a:bodyPr/>
        <a:lstStyle/>
        <a:p>
          <a:endParaRPr kumimoji="1" lang="ja-JP" altLang="en-US" sz="160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7D0C5D28-C357-453C-94B6-4D9D057CDD18}">
      <dgm:prSet phldrT="[テキスト]" custT="1"/>
      <dgm:spPr/>
      <dgm:t>
        <a:bodyPr/>
        <a:lstStyle/>
        <a:p>
          <a:r>
            <a:rPr kumimoji="1" lang="ja-JP" altLang="en-US" sz="2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うそ</a:t>
          </a:r>
        </a:p>
      </dgm:t>
    </dgm:pt>
    <dgm:pt modelId="{14EED8FA-DB9B-421B-BA6E-5E30D8803B21}" type="sibTrans" cxnId="{C1E1F501-1C02-44C7-AA57-E3DC8CC1101C}">
      <dgm:prSet/>
      <dgm:spPr/>
      <dgm:t>
        <a:bodyPr/>
        <a:lstStyle/>
        <a:p>
          <a:endParaRPr kumimoji="1" lang="ja-JP" altLang="en-US" sz="160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048302AC-82E1-4C80-8ABC-100F3A18955C}" type="parTrans" cxnId="{C1E1F501-1C02-44C7-AA57-E3DC8CC1101C}">
      <dgm:prSet/>
      <dgm:spPr/>
      <dgm:t>
        <a:bodyPr/>
        <a:lstStyle/>
        <a:p>
          <a:endParaRPr kumimoji="1" lang="ja-JP" altLang="en-US" sz="160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B7E01657-0B5E-462B-8AAF-E4D0858D483B}">
      <dgm:prSet phldrT="[テキスト]" phldr="1" custT="1"/>
      <dgm:spPr/>
      <dgm:t>
        <a:bodyPr/>
        <a:lstStyle/>
        <a:p>
          <a:endParaRPr kumimoji="1" lang="ja-JP" altLang="en-US" sz="24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633DFF21-9FEC-47D0-8D3D-14CB07AA238E}" type="sibTrans" cxnId="{BFA3DD55-156E-4D45-BA5C-6E0873C2CE1C}">
      <dgm:prSet/>
      <dgm:spPr/>
      <dgm:t>
        <a:bodyPr/>
        <a:lstStyle/>
        <a:p>
          <a:endParaRPr kumimoji="1" lang="ja-JP" altLang="en-US" sz="160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98B46CFC-2C96-454C-B63E-0322AA606D4C}" type="parTrans" cxnId="{BFA3DD55-156E-4D45-BA5C-6E0873C2CE1C}">
      <dgm:prSet/>
      <dgm:spPr/>
      <dgm:t>
        <a:bodyPr/>
        <a:lstStyle/>
        <a:p>
          <a:endParaRPr kumimoji="1" lang="ja-JP" altLang="en-US" sz="160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42DA530A-7335-4CD6-A108-338953E0DDAC}" type="pres">
      <dgm:prSet presAssocID="{5E6B5D4B-D550-4F56-A4E7-8C4506AB587F}" presName="Name0" presStyleCnt="0">
        <dgm:presLayoutVars>
          <dgm:chMax val="4"/>
          <dgm:resizeHandles val="exact"/>
        </dgm:presLayoutVars>
      </dgm:prSet>
      <dgm:spPr/>
    </dgm:pt>
    <dgm:pt modelId="{8C34EEF1-AF43-4756-82D5-7AB667BB4152}" type="pres">
      <dgm:prSet presAssocID="{5E6B5D4B-D550-4F56-A4E7-8C4506AB587F}" presName="ellipse" presStyleLbl="trBgShp" presStyleIdx="0" presStyleCnt="1"/>
      <dgm:spPr/>
    </dgm:pt>
    <dgm:pt modelId="{C76185FF-092D-436A-8EF2-986A7D15E915}" type="pres">
      <dgm:prSet presAssocID="{5E6B5D4B-D550-4F56-A4E7-8C4506AB587F}" presName="arrow1" presStyleLbl="fgShp" presStyleIdx="0" presStyleCnt="1"/>
      <dgm:spPr/>
    </dgm:pt>
    <dgm:pt modelId="{09DBF80B-2D61-4C4D-BB50-45CB55B82BA9}" type="pres">
      <dgm:prSet presAssocID="{5E6B5D4B-D550-4F56-A4E7-8C4506AB587F}" presName="rectangle" presStyleLbl="revTx" presStyleIdx="0" presStyleCnt="1">
        <dgm:presLayoutVars>
          <dgm:bulletEnabled val="1"/>
        </dgm:presLayoutVars>
      </dgm:prSet>
      <dgm:spPr/>
    </dgm:pt>
    <dgm:pt modelId="{A1BA20CB-AD62-4BF0-BA28-032CD902BA71}" type="pres">
      <dgm:prSet presAssocID="{727B572F-A886-454F-8DD0-0C9D7DE7FF3E}" presName="item1" presStyleLbl="node1" presStyleIdx="0" presStyleCnt="3">
        <dgm:presLayoutVars>
          <dgm:bulletEnabled val="1"/>
        </dgm:presLayoutVars>
      </dgm:prSet>
      <dgm:spPr/>
    </dgm:pt>
    <dgm:pt modelId="{706FDFC3-6BCB-43D6-9C38-E0E6CB1742B0}" type="pres">
      <dgm:prSet presAssocID="{7D0C5D28-C357-453C-94B6-4D9D057CDD18}" presName="item2" presStyleLbl="node1" presStyleIdx="1" presStyleCnt="3">
        <dgm:presLayoutVars>
          <dgm:bulletEnabled val="1"/>
        </dgm:presLayoutVars>
      </dgm:prSet>
      <dgm:spPr/>
    </dgm:pt>
    <dgm:pt modelId="{D07FCD2F-E395-49D6-8D21-CE4D4DF68A03}" type="pres">
      <dgm:prSet presAssocID="{B7E01657-0B5E-462B-8AAF-E4D0858D483B}" presName="item3" presStyleLbl="node1" presStyleIdx="2" presStyleCnt="3">
        <dgm:presLayoutVars>
          <dgm:bulletEnabled val="1"/>
        </dgm:presLayoutVars>
      </dgm:prSet>
      <dgm:spPr/>
    </dgm:pt>
    <dgm:pt modelId="{21EB269D-12FD-4D05-9B4A-A3A069614DEB}" type="pres">
      <dgm:prSet presAssocID="{5E6B5D4B-D550-4F56-A4E7-8C4506AB587F}" presName="funnel" presStyleLbl="trAlignAcc1" presStyleIdx="0" presStyleCnt="1"/>
      <dgm:spPr/>
    </dgm:pt>
  </dgm:ptLst>
  <dgm:cxnLst>
    <dgm:cxn modelId="{C1E1F501-1C02-44C7-AA57-E3DC8CC1101C}" srcId="{5E6B5D4B-D550-4F56-A4E7-8C4506AB587F}" destId="{7D0C5D28-C357-453C-94B6-4D9D057CDD18}" srcOrd="2" destOrd="0" parTransId="{048302AC-82E1-4C80-8ABC-100F3A18955C}" sibTransId="{14EED8FA-DB9B-421B-BA6E-5E30D8803B21}"/>
    <dgm:cxn modelId="{BD6DE312-1011-4969-AB78-008AC23324B4}" type="presOf" srcId="{5E6B5D4B-D550-4F56-A4E7-8C4506AB587F}" destId="{42DA530A-7335-4CD6-A108-338953E0DDAC}" srcOrd="0" destOrd="0" presId="urn:microsoft.com/office/officeart/2005/8/layout/funnel1"/>
    <dgm:cxn modelId="{EEADCF6E-9624-4637-9F23-386CE3781F60}" type="presOf" srcId="{727B572F-A886-454F-8DD0-0C9D7DE7FF3E}" destId="{706FDFC3-6BCB-43D6-9C38-E0E6CB1742B0}" srcOrd="0" destOrd="0" presId="urn:microsoft.com/office/officeart/2005/8/layout/funnel1"/>
    <dgm:cxn modelId="{BFA3DD55-156E-4D45-BA5C-6E0873C2CE1C}" srcId="{5E6B5D4B-D550-4F56-A4E7-8C4506AB587F}" destId="{B7E01657-0B5E-462B-8AAF-E4D0858D483B}" srcOrd="3" destOrd="0" parTransId="{98B46CFC-2C96-454C-B63E-0322AA606D4C}" sibTransId="{633DFF21-9FEC-47D0-8D3D-14CB07AA238E}"/>
    <dgm:cxn modelId="{91E87594-B82B-4965-9316-41F5B540DE60}" srcId="{5E6B5D4B-D550-4F56-A4E7-8C4506AB587F}" destId="{727B572F-A886-454F-8DD0-0C9D7DE7FF3E}" srcOrd="1" destOrd="0" parTransId="{2CED996B-390E-4254-A400-080777DA6732}" sibTransId="{94837E05-48AD-4886-9B1B-97400EBF8CC7}"/>
    <dgm:cxn modelId="{05819B9E-CC96-49CF-A10C-E8CFE56D85D9}" srcId="{5E6B5D4B-D550-4F56-A4E7-8C4506AB587F}" destId="{2AD8A7AD-F581-4BE2-9529-DBED3BD3C732}" srcOrd="0" destOrd="0" parTransId="{164B19A0-14E4-43CB-A0CC-E1BF25BD2E0F}" sibTransId="{85CA2196-AEAE-4060-B010-879042686064}"/>
    <dgm:cxn modelId="{2337CED2-2133-467C-8D2F-6FB2E6CC3B5A}" type="presOf" srcId="{2AD8A7AD-F581-4BE2-9529-DBED3BD3C732}" destId="{D07FCD2F-E395-49D6-8D21-CE4D4DF68A03}" srcOrd="0" destOrd="0" presId="urn:microsoft.com/office/officeart/2005/8/layout/funnel1"/>
    <dgm:cxn modelId="{665D5EDB-E7CB-4A8C-8A65-D3A264E6469B}" type="presOf" srcId="{B7E01657-0B5E-462B-8AAF-E4D0858D483B}" destId="{09DBF80B-2D61-4C4D-BB50-45CB55B82BA9}" srcOrd="0" destOrd="0" presId="urn:microsoft.com/office/officeart/2005/8/layout/funnel1"/>
    <dgm:cxn modelId="{D478A1E2-417B-436C-9ECE-A996807EA232}" type="presOf" srcId="{7D0C5D28-C357-453C-94B6-4D9D057CDD18}" destId="{A1BA20CB-AD62-4BF0-BA28-032CD902BA71}" srcOrd="0" destOrd="0" presId="urn:microsoft.com/office/officeart/2005/8/layout/funnel1"/>
    <dgm:cxn modelId="{82264957-AC7A-4745-9E18-91479EDA0FE2}" type="presParOf" srcId="{42DA530A-7335-4CD6-A108-338953E0DDAC}" destId="{8C34EEF1-AF43-4756-82D5-7AB667BB4152}" srcOrd="0" destOrd="0" presId="urn:microsoft.com/office/officeart/2005/8/layout/funnel1"/>
    <dgm:cxn modelId="{E20B3576-5175-405D-89A1-42CD46F385B3}" type="presParOf" srcId="{42DA530A-7335-4CD6-A108-338953E0DDAC}" destId="{C76185FF-092D-436A-8EF2-986A7D15E915}" srcOrd="1" destOrd="0" presId="urn:microsoft.com/office/officeart/2005/8/layout/funnel1"/>
    <dgm:cxn modelId="{959C9C5F-8637-47C1-8AB4-E8F0AB540B11}" type="presParOf" srcId="{42DA530A-7335-4CD6-A108-338953E0DDAC}" destId="{09DBF80B-2D61-4C4D-BB50-45CB55B82BA9}" srcOrd="2" destOrd="0" presId="urn:microsoft.com/office/officeart/2005/8/layout/funnel1"/>
    <dgm:cxn modelId="{6A480718-A48D-4CFF-9FB5-B7F5C6243BA5}" type="presParOf" srcId="{42DA530A-7335-4CD6-A108-338953E0DDAC}" destId="{A1BA20CB-AD62-4BF0-BA28-032CD902BA71}" srcOrd="3" destOrd="0" presId="urn:microsoft.com/office/officeart/2005/8/layout/funnel1"/>
    <dgm:cxn modelId="{59FD2315-4835-4FF2-9143-EC44AF35D132}" type="presParOf" srcId="{42DA530A-7335-4CD6-A108-338953E0DDAC}" destId="{706FDFC3-6BCB-43D6-9C38-E0E6CB1742B0}" srcOrd="4" destOrd="0" presId="urn:microsoft.com/office/officeart/2005/8/layout/funnel1"/>
    <dgm:cxn modelId="{9A49CD88-8150-4046-8D98-9A66061A307A}" type="presParOf" srcId="{42DA530A-7335-4CD6-A108-338953E0DDAC}" destId="{D07FCD2F-E395-49D6-8D21-CE4D4DF68A03}" srcOrd="5" destOrd="0" presId="urn:microsoft.com/office/officeart/2005/8/layout/funnel1"/>
    <dgm:cxn modelId="{1B8276FA-D45E-419D-9A63-AA7D8CDBA1BC}" type="presParOf" srcId="{42DA530A-7335-4CD6-A108-338953E0DDAC}" destId="{21EB269D-12FD-4D05-9B4A-A3A069614DEB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34EEF1-AF43-4756-82D5-7AB667BB4152}">
      <dsp:nvSpPr>
        <dsp:cNvPr id="0" name=""/>
        <dsp:cNvSpPr/>
      </dsp:nvSpPr>
      <dsp:spPr>
        <a:xfrm>
          <a:off x="1735645" y="182150"/>
          <a:ext cx="3614986" cy="1255437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6185FF-092D-436A-8EF2-986A7D15E915}">
      <dsp:nvSpPr>
        <dsp:cNvPr id="0" name=""/>
        <dsp:cNvSpPr/>
      </dsp:nvSpPr>
      <dsp:spPr>
        <a:xfrm>
          <a:off x="3198453" y="3256290"/>
          <a:ext cx="700578" cy="448370"/>
        </a:xfrm>
        <a:prstGeom prst="down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DBF80B-2D61-4C4D-BB50-45CB55B82BA9}">
      <dsp:nvSpPr>
        <dsp:cNvPr id="0" name=""/>
        <dsp:cNvSpPr/>
      </dsp:nvSpPr>
      <dsp:spPr>
        <a:xfrm>
          <a:off x="1867353" y="3614986"/>
          <a:ext cx="3362778" cy="840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400" kern="12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sp:txBody>
      <dsp:txXfrm>
        <a:off x="1867353" y="3614986"/>
        <a:ext cx="3362778" cy="840694"/>
      </dsp:txXfrm>
    </dsp:sp>
    <dsp:sp modelId="{A1BA20CB-AD62-4BF0-BA28-032CD902BA71}">
      <dsp:nvSpPr>
        <dsp:cNvPr id="0" name=""/>
        <dsp:cNvSpPr/>
      </dsp:nvSpPr>
      <dsp:spPr>
        <a:xfrm>
          <a:off x="3049930" y="1534547"/>
          <a:ext cx="1261041" cy="1261041"/>
        </a:xfrm>
        <a:prstGeom prst="ellips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800" kern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うそ</a:t>
          </a:r>
        </a:p>
      </dsp:txBody>
      <dsp:txXfrm>
        <a:off x="3234605" y="1719222"/>
        <a:ext cx="891691" cy="891691"/>
      </dsp:txXfrm>
    </dsp:sp>
    <dsp:sp modelId="{706FDFC3-6BCB-43D6-9C38-E0E6CB1742B0}">
      <dsp:nvSpPr>
        <dsp:cNvPr id="0" name=""/>
        <dsp:cNvSpPr/>
      </dsp:nvSpPr>
      <dsp:spPr>
        <a:xfrm>
          <a:off x="2147585" y="588486"/>
          <a:ext cx="1261041" cy="1261041"/>
        </a:xfrm>
        <a:prstGeom prst="ellipse">
          <a:avLst/>
        </a:prstGeom>
        <a:solidFill>
          <a:schemeClr val="accent1">
            <a:shade val="80000"/>
            <a:hueOff val="135632"/>
            <a:satOff val="2588"/>
            <a:lumOff val="114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200" kern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嘘</a:t>
          </a:r>
        </a:p>
      </dsp:txBody>
      <dsp:txXfrm>
        <a:off x="2332260" y="773161"/>
        <a:ext cx="891691" cy="891691"/>
      </dsp:txXfrm>
    </dsp:sp>
    <dsp:sp modelId="{D07FCD2F-E395-49D6-8D21-CE4D4DF68A03}">
      <dsp:nvSpPr>
        <dsp:cNvPr id="0" name=""/>
        <dsp:cNvSpPr/>
      </dsp:nvSpPr>
      <dsp:spPr>
        <a:xfrm>
          <a:off x="3436650" y="283594"/>
          <a:ext cx="1261041" cy="1261041"/>
        </a:xfrm>
        <a:prstGeom prst="ellipse">
          <a:avLst/>
        </a:prstGeom>
        <a:solidFill>
          <a:schemeClr val="accent1">
            <a:shade val="80000"/>
            <a:hueOff val="271263"/>
            <a:satOff val="5175"/>
            <a:lumOff val="228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800" kern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ウソ</a:t>
          </a:r>
        </a:p>
      </dsp:txBody>
      <dsp:txXfrm>
        <a:off x="3621325" y="468269"/>
        <a:ext cx="891691" cy="891691"/>
      </dsp:txXfrm>
    </dsp:sp>
    <dsp:sp modelId="{21EB269D-12FD-4D05-9B4A-A3A069614DEB}">
      <dsp:nvSpPr>
        <dsp:cNvPr id="0" name=""/>
        <dsp:cNvSpPr/>
      </dsp:nvSpPr>
      <dsp:spPr>
        <a:xfrm>
          <a:off x="1587122" y="28023"/>
          <a:ext cx="3923241" cy="3138592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4565E7AB-531F-E8B2-F9A1-B4E6DF3625F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E6CDEEA-CAA4-956F-BD1C-1953D259AEE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8188589-8767-4534-F959-F561EDF9B2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931BD1-A13B-423C-8B7A-36EE2FFBC7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3551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C986-86B5-4368-9F33-57C1BBFD851D}" type="datetimeFigureOut">
              <a:rPr kumimoji="1" lang="ja-JP" altLang="en-US" smtClean="0"/>
              <a:t>2022/8/11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7F1D-5734-4A19-8245-E3EE303285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035606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C986-86B5-4368-9F33-57C1BBFD851D}" type="datetimeFigureOut">
              <a:rPr kumimoji="1" lang="ja-JP" altLang="en-US" smtClean="0"/>
              <a:t>2022/8/11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7F1D-5734-4A19-8245-E3EE303285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828731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C986-86B5-4368-9F33-57C1BBFD851D}" type="datetimeFigureOut">
              <a:rPr kumimoji="1" lang="ja-JP" altLang="en-US" smtClean="0"/>
              <a:t>2022/8/11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7F1D-5734-4A19-8245-E3EE303285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205945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C986-86B5-4368-9F33-57C1BBFD851D}" type="datetimeFigureOut">
              <a:rPr kumimoji="1" lang="ja-JP" altLang="en-US" smtClean="0"/>
              <a:t>2022/8/11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7F1D-5734-4A19-8245-E3EE303285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3122568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C986-86B5-4368-9F33-57C1BBFD851D}" type="datetimeFigureOut">
              <a:rPr kumimoji="1" lang="ja-JP" altLang="en-US" smtClean="0"/>
              <a:t>2022/8/11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7F1D-5734-4A19-8245-E3EE303285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0671833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C986-86B5-4368-9F33-57C1BBFD851D}" type="datetimeFigureOut">
              <a:rPr kumimoji="1" lang="ja-JP" altLang="en-US" smtClean="0"/>
              <a:t>2022/8/11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7F1D-5734-4A19-8245-E3EE303285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539201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C986-86B5-4368-9F33-57C1BBFD851D}" type="datetimeFigureOut">
              <a:rPr kumimoji="1" lang="ja-JP" altLang="en-US" smtClean="0"/>
              <a:t>2022/8/11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7F1D-5734-4A19-8245-E3EE303285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49681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C986-86B5-4368-9F33-57C1BBFD851D}" type="datetimeFigureOut">
              <a:rPr kumimoji="1" lang="ja-JP" altLang="en-US" smtClean="0"/>
              <a:t>2022/8/11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7F1D-5734-4A19-8245-E3EE303285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4877608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C986-86B5-4368-9F33-57C1BBFD851D}" type="datetimeFigureOut">
              <a:rPr kumimoji="1" lang="ja-JP" altLang="en-US" smtClean="0"/>
              <a:t>2022/8/11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7F1D-5734-4A19-8245-E3EE303285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319324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C986-86B5-4368-9F33-57C1BBFD851D}" type="datetimeFigureOut">
              <a:rPr kumimoji="1" lang="ja-JP" altLang="en-US" smtClean="0"/>
              <a:t>2022/8/11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7F1D-5734-4A19-8245-E3EE303285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057112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C986-86B5-4368-9F33-57C1BBFD851D}" type="datetimeFigureOut">
              <a:rPr kumimoji="1" lang="ja-JP" altLang="en-US" smtClean="0"/>
              <a:t>2022/8/11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7F1D-5734-4A19-8245-E3EE303285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17437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AC986-86B5-4368-9F33-57C1BBFD851D}" type="datetimeFigureOut">
              <a:rPr kumimoji="1" lang="ja-JP" altLang="en-US" smtClean="0"/>
              <a:t>2022/8/11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D7F1D-5734-4A19-8245-E3EE303285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738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8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96686" y="2706914"/>
            <a:ext cx="108131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「とく名」って 何だろう？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F5F2983-EA5D-45A6-BA8D-56E358F38228}"/>
              </a:ext>
            </a:extLst>
          </p:cNvPr>
          <p:cNvSpPr txBox="1"/>
          <p:nvPr/>
        </p:nvSpPr>
        <p:spPr>
          <a:xfrm>
            <a:off x="3821591" y="2622071"/>
            <a:ext cx="665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めい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1149280"/>
      </p:ext>
    </p:extLst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77372" y="420914"/>
            <a:ext cx="5791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28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こんなメッセージが来たら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28802" y="1075937"/>
            <a:ext cx="7968342" cy="576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4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考えてみよう。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30087"/>
            <a:ext cx="1523773" cy="1141359"/>
          </a:xfrm>
          <a:prstGeom prst="rect">
            <a:avLst/>
          </a:prstGeom>
        </p:spPr>
      </p:pic>
      <p:sp>
        <p:nvSpPr>
          <p:cNvPr id="12" name="角丸四角形 11"/>
          <p:cNvSpPr/>
          <p:nvPr/>
        </p:nvSpPr>
        <p:spPr>
          <a:xfrm>
            <a:off x="5923190" y="3081279"/>
            <a:ext cx="5190281" cy="57206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とく名</a:t>
            </a:r>
            <a:r>
              <a:rPr lang="en-US" altLang="ja-JP" sz="28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(</a:t>
            </a:r>
            <a:r>
              <a:rPr lang="ja-JP" altLang="en-US" sz="28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ネット上</a:t>
            </a:r>
            <a:r>
              <a:rPr lang="en-US" altLang="ja-JP" sz="28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)</a:t>
            </a:r>
            <a:r>
              <a:rPr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だったら</a:t>
            </a:r>
            <a:r>
              <a:rPr lang="en-US" altLang="ja-JP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endParaRPr kumimoji="1" lang="ja-JP" altLang="en-US" sz="2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5352" y="4419265"/>
            <a:ext cx="1216706" cy="1216706"/>
          </a:xfrm>
          <a:prstGeom prst="rect">
            <a:avLst/>
          </a:prstGeom>
        </p:spPr>
      </p:pic>
      <p:cxnSp>
        <p:nvCxnSpPr>
          <p:cNvPr id="15" name="直線コネクタ 14"/>
          <p:cNvCxnSpPr/>
          <p:nvPr/>
        </p:nvCxnSpPr>
        <p:spPr>
          <a:xfrm>
            <a:off x="5704115" y="2871446"/>
            <a:ext cx="0" cy="3790611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6370790" y="3599536"/>
            <a:ext cx="3657597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400"/>
              </a:lnSpc>
            </a:pP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名前を書かないとき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761886" y="5027617"/>
            <a:ext cx="3207655" cy="792611"/>
          </a:xfrm>
          <a:prstGeom prst="wedgeRoundRectCallout">
            <a:avLst>
              <a:gd name="adj1" fmla="val 61395"/>
              <a:gd name="adj2" fmla="val -45019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600"/>
              </a:lnSpc>
            </a:pPr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私は、</a:t>
            </a:r>
            <a:r>
              <a:rPr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</a:t>
            </a:r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歳です。</a:t>
            </a:r>
            <a:endParaRPr kumimoji="1" lang="ja-JP" altLang="en-US" sz="2800" i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角丸四角形吹き出し 18"/>
          <p:cNvSpPr/>
          <p:nvPr/>
        </p:nvSpPr>
        <p:spPr>
          <a:xfrm>
            <a:off x="6820732" y="5027617"/>
            <a:ext cx="3207655" cy="792611"/>
          </a:xfrm>
          <a:prstGeom prst="wedgeRoundRectCallout">
            <a:avLst>
              <a:gd name="adj1" fmla="val 61395"/>
              <a:gd name="adj2" fmla="val -45019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600"/>
              </a:lnSpc>
            </a:pPr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私は、</a:t>
            </a:r>
            <a:r>
              <a:rPr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</a:t>
            </a:r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歳です。</a:t>
            </a:r>
            <a:endParaRPr kumimoji="1" lang="ja-JP" altLang="en-US" sz="2800" i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0" name="Picture 4" descr="18歳選挙権のイラスト（女性）">
            <a:extLst>
              <a:ext uri="{FF2B5EF4-FFF2-40B4-BE49-F238E27FC236}">
                <a16:creationId xmlns:a16="http://schemas.microsoft.com/office/drawing/2014/main" id="{AE8CDD34-DFBF-4B8E-BAC7-C56AD9C097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6" t="1" r="18388" b="37561"/>
          <a:stretch/>
        </p:blipFill>
        <p:spPr bwMode="auto">
          <a:xfrm>
            <a:off x="4264078" y="3765806"/>
            <a:ext cx="1297789" cy="130691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E51A4DA4-F4AB-4B39-A072-F7CF6CCB8CBD}"/>
              </a:ext>
            </a:extLst>
          </p:cNvPr>
          <p:cNvGrpSpPr/>
          <p:nvPr/>
        </p:nvGrpSpPr>
        <p:grpSpPr>
          <a:xfrm>
            <a:off x="2017488" y="1802985"/>
            <a:ext cx="7373255" cy="648598"/>
            <a:chOff x="2017488" y="1802985"/>
            <a:chExt cx="7373255" cy="648598"/>
          </a:xfrm>
        </p:grpSpPr>
        <p:sp>
          <p:nvSpPr>
            <p:cNvPr id="9" name="角丸四角形吹き出し 8"/>
            <p:cNvSpPr/>
            <p:nvPr/>
          </p:nvSpPr>
          <p:spPr>
            <a:xfrm>
              <a:off x="2017488" y="1939921"/>
              <a:ext cx="7373255" cy="511662"/>
            </a:xfrm>
            <a:prstGeom prst="wedgeRoundRectCallout">
              <a:avLst>
                <a:gd name="adj1" fmla="val -59637"/>
                <a:gd name="adj2" fmla="val -22870"/>
                <a:gd name="adj3" fmla="val 166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28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私は、</a:t>
              </a:r>
              <a:r>
                <a:rPr kumimoji="1" lang="en-US" altLang="ja-JP" sz="28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……</a:t>
              </a:r>
              <a:r>
                <a:rPr kumimoji="1" lang="ja-JP" altLang="en-US" sz="28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です。</a:t>
              </a:r>
              <a:r>
                <a:rPr lang="ja-JP" altLang="en-US" sz="28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あなたは、何歳ですか？</a:t>
              </a:r>
              <a:endPara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E97F68E7-67E2-4D5A-AB98-806067F356E6}"/>
                </a:ext>
              </a:extLst>
            </p:cNvPr>
            <p:cNvSpPr txBox="1"/>
            <p:nvPr/>
          </p:nvSpPr>
          <p:spPr>
            <a:xfrm>
              <a:off x="7127630" y="1802985"/>
              <a:ext cx="10275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さい</a:t>
              </a: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332357" y="2987054"/>
            <a:ext cx="4426856" cy="1267034"/>
            <a:chOff x="332357" y="2987054"/>
            <a:chExt cx="4426856" cy="1267034"/>
          </a:xfrm>
        </p:grpSpPr>
        <p:sp>
          <p:nvSpPr>
            <p:cNvPr id="16" name="テキスト ボックス 15"/>
            <p:cNvSpPr txBox="1"/>
            <p:nvPr/>
          </p:nvSpPr>
          <p:spPr>
            <a:xfrm>
              <a:off x="841831" y="3686625"/>
              <a:ext cx="3657597" cy="5674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4400"/>
                </a:lnSpc>
              </a:pPr>
              <a:r>
                <a:rPr kumimoji="1" lang="ja-JP" altLang="en-US" sz="2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名前を 明かすとき</a:t>
              </a:r>
              <a:r>
                <a:rPr kumimoji="1" lang="en-US" altLang="ja-JP" sz="2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…</a:t>
              </a:r>
              <a:endPara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415CB2BE-E2B6-4872-A24E-492086FFB8F5}"/>
                </a:ext>
              </a:extLst>
            </p:cNvPr>
            <p:cNvGrpSpPr/>
            <p:nvPr/>
          </p:nvGrpSpPr>
          <p:grpSpPr>
            <a:xfrm>
              <a:off x="332357" y="2987054"/>
              <a:ext cx="4426856" cy="699571"/>
              <a:chOff x="332357" y="2987054"/>
              <a:chExt cx="4426856" cy="699571"/>
            </a:xfrm>
          </p:grpSpPr>
          <p:sp>
            <p:nvSpPr>
              <p:cNvPr id="11" name="角丸四角形 10"/>
              <p:cNvSpPr/>
              <p:nvPr/>
            </p:nvSpPr>
            <p:spPr>
              <a:xfrm>
                <a:off x="332357" y="3114558"/>
                <a:ext cx="4426856" cy="572067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2800" dirty="0">
                    <a:solidFill>
                      <a:schemeClr val="tx1"/>
                    </a:solidFill>
                    <a:latin typeface="HG創英角ｺﾞｼｯｸUB" panose="020B0909000000000000" pitchFamily="49" charset="-128"/>
                    <a:ea typeface="HG創英角ｺﾞｼｯｸUB" panose="020B0909000000000000" pitchFamily="49" charset="-128"/>
                  </a:rPr>
                  <a:t>実名</a:t>
                </a:r>
                <a:r>
                  <a:rPr lang="en-US" altLang="ja-JP" sz="2800" dirty="0">
                    <a:solidFill>
                      <a:schemeClr val="tx1"/>
                    </a:solidFill>
                    <a:latin typeface="HG創英角ｺﾞｼｯｸUB" panose="020B0909000000000000" pitchFamily="49" charset="-128"/>
                    <a:ea typeface="HG創英角ｺﾞｼｯｸUB" panose="020B0909000000000000" pitchFamily="49" charset="-128"/>
                  </a:rPr>
                  <a:t>(</a:t>
                </a:r>
                <a:r>
                  <a:rPr lang="ja-JP" altLang="en-US" sz="2800" dirty="0">
                    <a:solidFill>
                      <a:schemeClr val="tx1"/>
                    </a:solidFill>
                    <a:latin typeface="HG創英角ｺﾞｼｯｸUB" panose="020B0909000000000000" pitchFamily="49" charset="-128"/>
                    <a:ea typeface="HG創英角ｺﾞｼｯｸUB" panose="020B0909000000000000" pitchFamily="49" charset="-128"/>
                  </a:rPr>
                  <a:t>リアル</a:t>
                </a:r>
                <a:r>
                  <a:rPr lang="en-US" altLang="ja-JP" sz="2800" dirty="0">
                    <a:solidFill>
                      <a:schemeClr val="tx1"/>
                    </a:solidFill>
                    <a:latin typeface="HG創英角ｺﾞｼｯｸUB" panose="020B0909000000000000" pitchFamily="49" charset="-128"/>
                    <a:ea typeface="HG創英角ｺﾞｼｯｸUB" panose="020B0909000000000000" pitchFamily="49" charset="-128"/>
                  </a:rPr>
                  <a:t>)</a:t>
                </a:r>
                <a:r>
                  <a:rPr lang="ja-JP" altLang="en-US" sz="2800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だったら</a:t>
                </a:r>
                <a:r>
                  <a:rPr lang="en-US" altLang="ja-JP" sz="2800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…</a:t>
                </a:r>
                <a:endParaRPr kumimoji="1" lang="ja-JP" altLang="en-US" sz="28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0DDBB5CC-1085-4834-87F0-299E5A745142}"/>
                  </a:ext>
                </a:extLst>
              </p:cNvPr>
              <p:cNvSpPr txBox="1"/>
              <p:nvPr/>
            </p:nvSpPr>
            <p:spPr>
              <a:xfrm>
                <a:off x="468116" y="2987054"/>
                <a:ext cx="102752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4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じつめい</a:t>
                </a:r>
                <a:endParaRPr kumimoji="1"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E68F48A5-C2F9-4B60-8B81-B836C3789C99}"/>
                </a:ext>
              </a:extLst>
            </p:cNvPr>
            <p:cNvSpPr txBox="1"/>
            <p:nvPr/>
          </p:nvSpPr>
          <p:spPr>
            <a:xfrm>
              <a:off x="1911633" y="3640275"/>
              <a:ext cx="10275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4197211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/>
      <p:bldP spid="18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1461"/>
            <a:ext cx="1523773" cy="1141359"/>
          </a:xfrm>
          <a:prstGeom prst="rect">
            <a:avLst/>
          </a:prstGeom>
        </p:spPr>
      </p:pic>
      <p:sp>
        <p:nvSpPr>
          <p:cNvPr id="2" name="角丸四角形 1"/>
          <p:cNvSpPr/>
          <p:nvPr/>
        </p:nvSpPr>
        <p:spPr>
          <a:xfrm>
            <a:off x="1211262" y="2086156"/>
            <a:ext cx="9166452" cy="1611085"/>
          </a:xfrm>
          <a:prstGeom prst="roundRect">
            <a:avLst/>
          </a:prstGeom>
          <a:solidFill>
            <a:srgbClr val="CCFFFF"/>
          </a:solidFill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77372" y="420914"/>
            <a:ext cx="5791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28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「とく名」で発信するなら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23773" y="2232820"/>
            <a:ext cx="900157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「実名」と「とく名」で、書いた年齢が違った人は、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なぜ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kumimoji="1"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そうしたの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だろう？ 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どういった気持ちが生まれたのだろう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?)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2017488" y="1301295"/>
            <a:ext cx="7373255" cy="511662"/>
          </a:xfrm>
          <a:prstGeom prst="wedgeRoundRectCallout">
            <a:avLst>
              <a:gd name="adj1" fmla="val -59637"/>
              <a:gd name="adj2" fmla="val -22870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私は、</a:t>
            </a:r>
            <a:r>
              <a:rPr kumimoji="1" lang="en-US" altLang="ja-JP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……</a:t>
            </a:r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です。</a:t>
            </a:r>
            <a:r>
              <a:rPr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あなたは、何歳ですか？</a:t>
            </a:r>
            <a:endParaRPr kumimoji="1" lang="ja-JP" altLang="en-US" sz="2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616" y="4575610"/>
            <a:ext cx="1216706" cy="1216706"/>
          </a:xfrm>
          <a:prstGeom prst="rect">
            <a:avLst/>
          </a:prstGeom>
        </p:spPr>
      </p:pic>
      <p:sp>
        <p:nvSpPr>
          <p:cNvPr id="20" name="テキスト ボックス 19"/>
          <p:cNvSpPr txBox="1"/>
          <p:nvPr/>
        </p:nvSpPr>
        <p:spPr>
          <a:xfrm>
            <a:off x="1211262" y="4550564"/>
            <a:ext cx="41234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・うそを つきたくない。</a:t>
            </a:r>
          </a:p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・うそを つけない。</a:t>
            </a:r>
          </a:p>
        </p:txBody>
      </p:sp>
      <p:sp>
        <p:nvSpPr>
          <p:cNvPr id="21" name="角丸四角形 20"/>
          <p:cNvSpPr/>
          <p:nvPr/>
        </p:nvSpPr>
        <p:spPr>
          <a:xfrm>
            <a:off x="919546" y="3900006"/>
            <a:ext cx="3575672" cy="572067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実名</a:t>
            </a:r>
            <a:r>
              <a:rPr lang="en-US" altLang="ja-JP" sz="28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(</a:t>
            </a:r>
            <a:r>
              <a:rPr lang="ja-JP" altLang="en-US" sz="28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リアル</a:t>
            </a:r>
            <a:r>
              <a:rPr lang="en-US" altLang="ja-JP" sz="28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)</a:t>
            </a:r>
            <a:r>
              <a:rPr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だと</a:t>
            </a:r>
            <a:r>
              <a:rPr lang="en-US" altLang="ja-JP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endParaRPr kumimoji="1" lang="ja-JP" altLang="en-US" sz="2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6477494" y="3900005"/>
            <a:ext cx="4433662" cy="57206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とく名</a:t>
            </a:r>
            <a:r>
              <a:rPr lang="en-US" altLang="ja-JP" sz="28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(</a:t>
            </a:r>
            <a:r>
              <a:rPr lang="ja-JP" altLang="en-US" sz="28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ネット上</a:t>
            </a:r>
            <a:r>
              <a:rPr lang="en-US" altLang="ja-JP" sz="28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)</a:t>
            </a:r>
            <a:r>
              <a:rPr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だと</a:t>
            </a:r>
            <a:r>
              <a:rPr lang="en-US" altLang="ja-JP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endParaRPr kumimoji="1" lang="ja-JP" altLang="en-US" sz="2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920821" y="4505532"/>
            <a:ext cx="412341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・うそをついても、</a:t>
            </a:r>
          </a:p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ばれないかな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kumimoji="1" lang="ja-JP" altLang="en-US" sz="28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・とく名だから、</a:t>
            </a:r>
          </a:p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本当のことを書いた。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CCF6692-E25D-448B-81BF-5DD150A103BF}"/>
              </a:ext>
            </a:extLst>
          </p:cNvPr>
          <p:cNvSpPr txBox="1"/>
          <p:nvPr/>
        </p:nvSpPr>
        <p:spPr>
          <a:xfrm>
            <a:off x="1912186" y="2078931"/>
            <a:ext cx="1027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じつめい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3588F98-11C6-4DBE-B715-0CD4CDD86ACD}"/>
              </a:ext>
            </a:extLst>
          </p:cNvPr>
          <p:cNvSpPr txBox="1"/>
          <p:nvPr/>
        </p:nvSpPr>
        <p:spPr>
          <a:xfrm>
            <a:off x="6860861" y="2073434"/>
            <a:ext cx="1027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ねんれい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2EAB828-17DB-446E-B0F8-90B836341D64}"/>
              </a:ext>
            </a:extLst>
          </p:cNvPr>
          <p:cNvSpPr txBox="1"/>
          <p:nvPr/>
        </p:nvSpPr>
        <p:spPr>
          <a:xfrm>
            <a:off x="7943759" y="2072571"/>
            <a:ext cx="1027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ちが</a:t>
            </a:r>
          </a:p>
        </p:txBody>
      </p:sp>
      <p:pic>
        <p:nvPicPr>
          <p:cNvPr id="17" name="Picture 4" descr="18歳選挙権のイラスト（女性）">
            <a:extLst>
              <a:ext uri="{FF2B5EF4-FFF2-40B4-BE49-F238E27FC236}">
                <a16:creationId xmlns:a16="http://schemas.microsoft.com/office/drawing/2014/main" id="{8D795672-825B-4762-BB69-9A81802EC7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6" r="18388" b="43920"/>
          <a:stretch/>
        </p:blipFill>
        <p:spPr bwMode="auto">
          <a:xfrm>
            <a:off x="139439" y="4605903"/>
            <a:ext cx="1098271" cy="107667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678312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animBg="1"/>
      <p:bldP spid="22" grpId="0" animBg="1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図表 3"/>
          <p:cNvGraphicFramePr/>
          <p:nvPr>
            <p:extLst>
              <p:ext uri="{D42A27DB-BD31-4B8C-83A1-F6EECF244321}">
                <p14:modId xmlns:p14="http://schemas.microsoft.com/office/powerpoint/2010/main" val="969034038"/>
              </p:ext>
            </p:extLst>
          </p:nvPr>
        </p:nvGraphicFramePr>
        <p:xfrm>
          <a:off x="-660514" y="2088268"/>
          <a:ext cx="7097486" cy="4483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77372" y="420914"/>
            <a:ext cx="5791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28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「とく名」で発信するなら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553" y="2220206"/>
            <a:ext cx="1523773" cy="1141359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6472640" y="464002"/>
            <a:ext cx="41801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１度うそをつくと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7011861" y="1885072"/>
            <a:ext cx="2001510" cy="524300"/>
          </a:xfrm>
          <a:prstGeom prst="wedgeRoundRectCallout">
            <a:avLst>
              <a:gd name="adj1" fmla="val -66648"/>
              <a:gd name="adj2" fmla="val 41252"/>
              <a:gd name="adj3" fmla="val 16667"/>
            </a:avLst>
          </a:prstGeom>
          <a:solidFill>
            <a:srgbClr val="66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600"/>
              </a:lnSpc>
            </a:pPr>
            <a:r>
              <a:rPr kumimoji="1" lang="ja-JP" altLang="en-US" sz="2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私は、</a:t>
            </a:r>
            <a:r>
              <a:rPr kumimoji="1" lang="en-US" altLang="ja-JP" sz="2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18</a:t>
            </a:r>
            <a:r>
              <a:rPr kumimoji="1" lang="ja-JP" altLang="en-US" sz="2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歳。</a:t>
            </a:r>
          </a:p>
        </p:txBody>
      </p:sp>
      <p:sp>
        <p:nvSpPr>
          <p:cNvPr id="11" name="角丸四角形吹き出し 10"/>
          <p:cNvSpPr/>
          <p:nvPr/>
        </p:nvSpPr>
        <p:spPr>
          <a:xfrm>
            <a:off x="8345714" y="2604703"/>
            <a:ext cx="2227942" cy="530077"/>
          </a:xfrm>
          <a:prstGeom prst="wedgeRoundRectCallout">
            <a:avLst>
              <a:gd name="adj1" fmla="val 62213"/>
              <a:gd name="adj2" fmla="val 51491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600"/>
              </a:lnSpc>
            </a:pPr>
            <a:r>
              <a:rPr kumimoji="1" lang="ja-JP" altLang="en-US" sz="2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そうなんだ</a:t>
            </a:r>
            <a:r>
              <a:rPr kumimoji="1" lang="en-US" altLang="ja-JP" sz="2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lang="ja-JP" altLang="en-US" sz="2200" dirty="0" err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ja-JP" altLang="en-US" sz="2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角丸四角形吹き出し 11"/>
          <p:cNvSpPr/>
          <p:nvPr/>
        </p:nvSpPr>
        <p:spPr>
          <a:xfrm>
            <a:off x="7011860" y="3352227"/>
            <a:ext cx="2843339" cy="1053073"/>
          </a:xfrm>
          <a:prstGeom prst="wedgeRoundRectCallout">
            <a:avLst>
              <a:gd name="adj1" fmla="val -61596"/>
              <a:gd name="adj2" fmla="val -57029"/>
              <a:gd name="adj3" fmla="val 16667"/>
            </a:avLst>
          </a:prstGeom>
          <a:solidFill>
            <a:srgbClr val="66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600"/>
              </a:lnSpc>
            </a:pPr>
            <a:r>
              <a:rPr kumimoji="1" lang="ja-JP" altLang="en-US" sz="2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あの子、私よりも</a:t>
            </a:r>
          </a:p>
          <a:p>
            <a:pPr>
              <a:lnSpc>
                <a:spcPts val="3600"/>
              </a:lnSpc>
            </a:pPr>
            <a:r>
              <a:rPr lang="en-US" altLang="ja-JP" sz="2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2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歳下なんだよ。</a:t>
            </a:r>
            <a:endParaRPr kumimoji="1" lang="ja-JP" altLang="en-US" sz="2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角丸四角形吹き出し 12"/>
          <p:cNvSpPr/>
          <p:nvPr/>
        </p:nvSpPr>
        <p:spPr>
          <a:xfrm>
            <a:off x="7621814" y="4641984"/>
            <a:ext cx="3218542" cy="851313"/>
          </a:xfrm>
          <a:prstGeom prst="wedgeRoundRectCallout">
            <a:avLst>
              <a:gd name="adj1" fmla="val 62213"/>
              <a:gd name="adj2" fmla="val -60773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600"/>
              </a:lnSpc>
            </a:pPr>
            <a:r>
              <a:rPr kumimoji="1" lang="ja-JP" altLang="en-US" sz="2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あれっ、この前</a:t>
            </a:r>
            <a:r>
              <a:rPr lang="en-US" altLang="ja-JP" sz="2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18</a:t>
            </a:r>
            <a:r>
              <a:rPr lang="ja-JP" altLang="en-US" sz="2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歳って言ってたよね</a:t>
            </a:r>
            <a:r>
              <a:rPr lang="en-US" altLang="ja-JP" sz="2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?</a:t>
            </a:r>
            <a:endParaRPr kumimoji="1" lang="ja-JP" altLang="en-US" sz="2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553" y="5188378"/>
            <a:ext cx="1523773" cy="1141359"/>
          </a:xfrm>
          <a:prstGeom prst="rect">
            <a:avLst/>
          </a:prstGeom>
        </p:spPr>
      </p:pic>
      <p:sp>
        <p:nvSpPr>
          <p:cNvPr id="15" name="角丸四角形吹き出し 14"/>
          <p:cNvSpPr/>
          <p:nvPr/>
        </p:nvSpPr>
        <p:spPr>
          <a:xfrm>
            <a:off x="7141028" y="5642897"/>
            <a:ext cx="2843339" cy="994589"/>
          </a:xfrm>
          <a:prstGeom prst="wedgeRoundRectCallout">
            <a:avLst>
              <a:gd name="adj1" fmla="val -66701"/>
              <a:gd name="adj2" fmla="val -26325"/>
              <a:gd name="adj3" fmla="val 16667"/>
            </a:avLst>
          </a:prstGeom>
          <a:solidFill>
            <a:srgbClr val="66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600"/>
              </a:lnSpc>
            </a:pPr>
            <a:r>
              <a:rPr kumimoji="1" lang="ja-JP" altLang="en-US" sz="2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あっ、そう。</a:t>
            </a:r>
          </a:p>
          <a:p>
            <a:pPr>
              <a:lnSpc>
                <a:spcPts val="3600"/>
              </a:lnSpc>
            </a:pPr>
            <a:r>
              <a:rPr lang="ja-JP" altLang="en-US" sz="2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あれはね</a:t>
            </a:r>
            <a:r>
              <a:rPr lang="en-US" altLang="ja-JP" sz="2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……</a:t>
            </a:r>
            <a:r>
              <a:rPr lang="ja-JP" altLang="en-US" sz="2200" dirty="0" err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ja-JP" altLang="en-US" sz="2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6472640" y="1143853"/>
            <a:ext cx="52116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うそをつき続けることになる。</a:t>
            </a:r>
          </a:p>
        </p:txBody>
      </p:sp>
      <p:pic>
        <p:nvPicPr>
          <p:cNvPr id="17" name="Picture 4" descr="18歳選挙権のイラスト（女性）">
            <a:extLst>
              <a:ext uri="{FF2B5EF4-FFF2-40B4-BE49-F238E27FC236}">
                <a16:creationId xmlns:a16="http://schemas.microsoft.com/office/drawing/2014/main" id="{099AAC15-B1D6-4F64-BDCD-53D0F8845E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6" r="18388" b="43920"/>
          <a:stretch/>
        </p:blipFill>
        <p:spPr bwMode="auto">
          <a:xfrm>
            <a:off x="10840356" y="3220116"/>
            <a:ext cx="1297789" cy="127226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474903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5" grpId="0" animBg="1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002973" y="1392892"/>
            <a:ext cx="93036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800"/>
              </a:lnSpc>
            </a:pP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「とく名」だったら、何を言っても許される</a:t>
            </a:r>
          </a:p>
          <a:p>
            <a:pPr>
              <a:lnSpc>
                <a:spcPts val="4800"/>
              </a:lnSpc>
            </a:pPr>
            <a:r>
              <a:rPr lang="ja-JP" altLang="en-US" sz="3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わけではない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7372" y="420914"/>
            <a:ext cx="5791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28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「とく名」で発信するなら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372" y="1392892"/>
            <a:ext cx="1523773" cy="1141359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484233" y="3017650"/>
            <a:ext cx="73244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通信会社</a:t>
            </a: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</a:t>
            </a:r>
            <a:r>
              <a:rPr kumimoji="1" lang="ja-JP" altLang="en-US" sz="3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警察</a:t>
            </a: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は、</a:t>
            </a: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どのパソコンやスマホ・タブレット・ゲーム機から</a:t>
            </a: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送信されたのかを</a:t>
            </a:r>
            <a:r>
              <a:rPr kumimoji="1"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調べることができます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234" y="4886044"/>
            <a:ext cx="1961270" cy="1731498"/>
          </a:xfrm>
          <a:prstGeom prst="rect">
            <a:avLst/>
          </a:prstGeom>
        </p:spPr>
      </p:pic>
      <p:sp>
        <p:nvSpPr>
          <p:cNvPr id="13" name="下矢印 12"/>
          <p:cNvSpPr/>
          <p:nvPr/>
        </p:nvSpPr>
        <p:spPr>
          <a:xfrm>
            <a:off x="5447590" y="4629015"/>
            <a:ext cx="604867" cy="7735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000402" y="5449039"/>
            <a:ext cx="5290228" cy="1238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800"/>
              </a:lnSpc>
            </a:pP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調べた結果、つきとめられて、</a:t>
            </a:r>
          </a:p>
          <a:p>
            <a:pPr>
              <a:lnSpc>
                <a:spcPts val="48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実際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3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逮捕者も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出ている。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2220688" y="2156879"/>
            <a:ext cx="2206169" cy="400652"/>
          </a:xfrm>
          <a:prstGeom prst="roundRect">
            <a:avLst/>
          </a:prstGeom>
          <a:solidFill>
            <a:srgbClr val="FFFF00">
              <a:alpha val="98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122" name="Picture 2" descr="逮捕のイラスト">
            <a:extLst>
              <a:ext uri="{FF2B5EF4-FFF2-40B4-BE49-F238E27FC236}">
                <a16:creationId xmlns:a16="http://schemas.microsoft.com/office/drawing/2014/main" id="{D0A1F9F3-9ADE-4427-A561-FF136F5BA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276" y="4868459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61048F8-5D4E-4B57-9C07-943FDBEDF43C}"/>
              </a:ext>
            </a:extLst>
          </p:cNvPr>
          <p:cNvGrpSpPr/>
          <p:nvPr/>
        </p:nvGrpSpPr>
        <p:grpSpPr>
          <a:xfrm>
            <a:off x="7645516" y="1804454"/>
            <a:ext cx="4149842" cy="3064005"/>
            <a:chOff x="7645516" y="1804454"/>
            <a:chExt cx="4149842" cy="3064005"/>
          </a:xfrm>
        </p:grpSpPr>
        <p:pic>
          <p:nvPicPr>
            <p:cNvPr id="5124" name="Picture 4" descr="インターネット・プロバイダーのイラスト">
              <a:extLst>
                <a:ext uri="{FF2B5EF4-FFF2-40B4-BE49-F238E27FC236}">
                  <a16:creationId xmlns:a16="http://schemas.microsoft.com/office/drawing/2014/main" id="{C20FFF0E-344A-4453-85A2-F7D6EDE3B6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04849" y="2768077"/>
              <a:ext cx="1599388" cy="1599388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5126" name="Picture 6" descr="学校でスマートフォンを使う学生のイラスト（女子・セーラー服）">
              <a:extLst>
                <a:ext uri="{FF2B5EF4-FFF2-40B4-BE49-F238E27FC236}">
                  <a16:creationId xmlns:a16="http://schemas.microsoft.com/office/drawing/2014/main" id="{5CA495D3-D3EE-4D7A-ADE4-7CA933BF467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76548" y="3710147"/>
              <a:ext cx="1087022" cy="10870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28" name="Picture 8" descr="タブレットをキーボードで操作する人のイラスト">
              <a:extLst>
                <a:ext uri="{FF2B5EF4-FFF2-40B4-BE49-F238E27FC236}">
                  <a16:creationId xmlns:a16="http://schemas.microsoft.com/office/drawing/2014/main" id="{046881B6-096B-4EEC-B613-C663C23BFC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5516" y="3781437"/>
              <a:ext cx="1087022" cy="10870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30" name="Picture 10" descr="通話しながらゲームをする人たちのイラスト（女性）">
              <a:extLst>
                <a:ext uri="{FF2B5EF4-FFF2-40B4-BE49-F238E27FC236}">
                  <a16:creationId xmlns:a16="http://schemas.microsoft.com/office/drawing/2014/main" id="{CCF5B66F-1724-460B-BC15-0E3AC8C2F3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35764" y="1804454"/>
              <a:ext cx="1459594" cy="14595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EA3395A-A80F-474D-ACF0-0A1AD7717634}"/>
              </a:ext>
            </a:extLst>
          </p:cNvPr>
          <p:cNvSpPr txBox="1"/>
          <p:nvPr/>
        </p:nvSpPr>
        <p:spPr>
          <a:xfrm>
            <a:off x="499223" y="2870178"/>
            <a:ext cx="1027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つうしん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C2349E6-972B-4785-B109-E2FF08B747BA}"/>
              </a:ext>
            </a:extLst>
          </p:cNvPr>
          <p:cNvSpPr txBox="1"/>
          <p:nvPr/>
        </p:nvSpPr>
        <p:spPr>
          <a:xfrm>
            <a:off x="2547958" y="2881271"/>
            <a:ext cx="1027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けいさつ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AA9A02C-7DD2-429A-A750-3C0BCCD3C98F}"/>
              </a:ext>
            </a:extLst>
          </p:cNvPr>
          <p:cNvSpPr txBox="1"/>
          <p:nvPr/>
        </p:nvSpPr>
        <p:spPr>
          <a:xfrm>
            <a:off x="6142397" y="5982861"/>
            <a:ext cx="13376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たい ほ　しゃ</a:t>
            </a:r>
          </a:p>
        </p:txBody>
      </p:sp>
    </p:spTree>
    <p:extLst>
      <p:ext uri="{BB962C8B-B14F-4D97-AF65-F5344CB8AC3E}">
        <p14:creationId xmlns:p14="http://schemas.microsoft.com/office/powerpoint/2010/main" val="394820813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2" grpId="0" animBg="1"/>
      <p:bldP spid="16" grpId="0"/>
      <p:bldP spid="17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612571" y="1304606"/>
            <a:ext cx="6429829" cy="1854354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>
              <a:lnSpc>
                <a:spcPts val="4800"/>
              </a:lnSpc>
            </a:pPr>
            <a:r>
              <a:rPr lang="ja-JP" altLang="en-US" sz="3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外国では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、「とく名」ではなく、</a:t>
            </a:r>
          </a:p>
          <a:p>
            <a:pPr>
              <a:lnSpc>
                <a:spcPts val="4800"/>
              </a:lnSpc>
            </a:pP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kumimoji="1" lang="ja-JP" altLang="en-US" sz="3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実名</a:t>
            </a: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」を使うことの方が多い。</a:t>
            </a:r>
          </a:p>
          <a:p>
            <a:pPr>
              <a:lnSpc>
                <a:spcPts val="4800"/>
              </a:lnSpc>
            </a:pPr>
            <a:r>
              <a:rPr lang="ja-JP" altLang="en-US" sz="3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なぜ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かというと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7372" y="420914"/>
            <a:ext cx="5791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28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「とく名」で発信するなら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8" name="Picture 4" descr="18歳選挙権のイラスト（女性）">
            <a:extLst>
              <a:ext uri="{FF2B5EF4-FFF2-40B4-BE49-F238E27FC236}">
                <a16:creationId xmlns:a16="http://schemas.microsoft.com/office/drawing/2014/main" id="{C5CAAD5A-FBA3-4977-82D3-03E9CD1B64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6" r="18388" b="43920"/>
          <a:stretch/>
        </p:blipFill>
        <p:spPr bwMode="auto">
          <a:xfrm>
            <a:off x="188902" y="2672522"/>
            <a:ext cx="1828433" cy="179247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男子高校生・男子中学生のイラスト（ブレザー） | かわいい ...">
            <a:extLst>
              <a:ext uri="{FF2B5EF4-FFF2-40B4-BE49-F238E27FC236}">
                <a16:creationId xmlns:a16="http://schemas.microsoft.com/office/drawing/2014/main" id="{DCD1F385-1B71-403F-A381-5ECB8DBA46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978" t="-676" r="5978" b="50728"/>
          <a:stretch/>
        </p:blipFill>
        <p:spPr bwMode="auto">
          <a:xfrm>
            <a:off x="10099051" y="2591852"/>
            <a:ext cx="1697138" cy="187314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C54995A-2876-4796-9643-41F39B63EB33}"/>
              </a:ext>
            </a:extLst>
          </p:cNvPr>
          <p:cNvGrpSpPr/>
          <p:nvPr/>
        </p:nvGrpSpPr>
        <p:grpSpPr>
          <a:xfrm>
            <a:off x="2017335" y="3915840"/>
            <a:ext cx="9149674" cy="2277547"/>
            <a:chOff x="2017335" y="3915840"/>
            <a:chExt cx="9149674" cy="2277547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2017335" y="3915840"/>
              <a:ext cx="9149674" cy="2277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6000"/>
                </a:lnSpc>
              </a:pPr>
              <a:r>
                <a:rPr kumimoji="1" lang="ja-JP" altLang="en-US" sz="3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・実名だと、みんな うそをつかなくなる。</a:t>
              </a:r>
            </a:p>
            <a:p>
              <a:pPr>
                <a:lnSpc>
                  <a:spcPts val="6000"/>
                </a:lnSpc>
              </a:pPr>
              <a:r>
                <a:rPr lang="ja-JP" altLang="en-US" sz="3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・悪口を書く人が、増えないようにするため。</a:t>
              </a:r>
            </a:p>
            <a:p>
              <a:pPr>
                <a:lnSpc>
                  <a:spcPts val="6000"/>
                </a:lnSpc>
              </a:pPr>
              <a:r>
                <a:rPr kumimoji="1" lang="ja-JP" altLang="en-US" sz="3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・自分が 逮捕されない</a:t>
              </a:r>
              <a:r>
                <a:rPr kumimoji="1" lang="en-US" altLang="ja-JP" sz="3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(</a:t>
              </a:r>
              <a:r>
                <a:rPr kumimoji="1" lang="ja-JP" altLang="en-US" sz="3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犯罪者にならない</a:t>
              </a:r>
              <a:r>
                <a:rPr kumimoji="1" lang="en-US" altLang="ja-JP" sz="3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)</a:t>
              </a:r>
              <a:r>
                <a:rPr kumimoji="1" lang="ja-JP" altLang="en-US" sz="3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ため。</a:t>
              </a: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4815AB86-DD8A-4BAE-98EB-981BDC170219}"/>
                </a:ext>
              </a:extLst>
            </p:cNvPr>
            <p:cNvSpPr txBox="1"/>
            <p:nvPr/>
          </p:nvSpPr>
          <p:spPr>
            <a:xfrm>
              <a:off x="2416838" y="3915840"/>
              <a:ext cx="10275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じつめい</a:t>
              </a:r>
              <a:endPara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FE2D1626-EEB8-4773-9A08-F6D2FCF349F5}"/>
                </a:ext>
              </a:extLst>
            </p:cNvPr>
            <p:cNvSpPr txBox="1"/>
            <p:nvPr/>
          </p:nvSpPr>
          <p:spPr>
            <a:xfrm>
              <a:off x="3795933" y="5459465"/>
              <a:ext cx="10275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たい　ほ</a:t>
              </a: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122CB3B0-B6F6-4402-9985-B77169B2F36F}"/>
                </a:ext>
              </a:extLst>
            </p:cNvPr>
            <p:cNvSpPr txBox="1"/>
            <p:nvPr/>
          </p:nvSpPr>
          <p:spPr>
            <a:xfrm>
              <a:off x="6453950" y="5459464"/>
              <a:ext cx="12959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はんざいしゃ</a:t>
              </a:r>
            </a:p>
          </p:txBody>
        </p:sp>
      </p:grp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7C86DA58-7AD1-4D9A-B68A-1A7264CD95F6}"/>
              </a:ext>
            </a:extLst>
          </p:cNvPr>
          <p:cNvSpPr/>
          <p:nvPr/>
        </p:nvSpPr>
        <p:spPr>
          <a:xfrm>
            <a:off x="7075358" y="4163657"/>
            <a:ext cx="1596670" cy="47896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①</a:t>
            </a: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149984DD-2996-464C-BD84-D8B39D04374A}"/>
              </a:ext>
            </a:extLst>
          </p:cNvPr>
          <p:cNvSpPr/>
          <p:nvPr/>
        </p:nvSpPr>
        <p:spPr>
          <a:xfrm>
            <a:off x="5655615" y="4890441"/>
            <a:ext cx="1089959" cy="47896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②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DBF3B8CC-2D55-4CB4-B7B0-D284211B76E3}"/>
              </a:ext>
            </a:extLst>
          </p:cNvPr>
          <p:cNvSpPr/>
          <p:nvPr/>
        </p:nvSpPr>
        <p:spPr>
          <a:xfrm>
            <a:off x="3795933" y="5553393"/>
            <a:ext cx="3849051" cy="61358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③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25904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612571" y="1304606"/>
            <a:ext cx="85634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800"/>
              </a:lnSpc>
            </a:pP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「とく名」の便利なところと、</a:t>
            </a:r>
          </a:p>
          <a:p>
            <a:pPr>
              <a:lnSpc>
                <a:spcPts val="4800"/>
              </a:lnSpc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怖いところとを 学びました。</a:t>
            </a:r>
            <a:endParaRPr kumimoji="1"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7372" y="420914"/>
            <a:ext cx="5791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28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ふり返り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372" y="1277669"/>
            <a:ext cx="1715577" cy="1285027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2612571" y="3353039"/>
            <a:ext cx="7416800" cy="707886"/>
          </a:xfrm>
          <a:prstGeom prst="rect">
            <a:avLst/>
          </a:prstGeom>
          <a:solidFill>
            <a:srgbClr val="66FFFF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今日の学習を </a:t>
            </a:r>
            <a:r>
              <a:rPr kumimoji="1" lang="ja-JP" altLang="en-US" sz="4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ふり返り</a:t>
            </a:r>
            <a:r>
              <a:rPr kumimoji="1"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ましょう。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612571" y="4214720"/>
            <a:ext cx="85634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800"/>
              </a:lnSpc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・初めて知ったこと</a:t>
            </a:r>
          </a:p>
          <a:p>
            <a:pPr>
              <a:lnSpc>
                <a:spcPts val="4800"/>
              </a:lnSpc>
            </a:pP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・「なるほど。」と考えたこと</a:t>
            </a:r>
          </a:p>
          <a:p>
            <a:pPr>
              <a:lnSpc>
                <a:spcPts val="4800"/>
              </a:lnSpc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・これから、こうしていきたい　　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など。</a:t>
            </a:r>
            <a:endParaRPr kumimoji="1"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964886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96686" y="508000"/>
            <a:ext cx="1090022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□ねらい</a:t>
            </a:r>
          </a:p>
          <a:p>
            <a:endParaRPr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4800"/>
              </a:lnSpc>
            </a:pPr>
            <a:r>
              <a:rPr kumimoji="1" lang="ja-JP" altLang="en-US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kumimoji="1" lang="ja-JP" altLang="en-US" sz="4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とく名（匿名）</a:t>
            </a:r>
            <a:r>
              <a:rPr kumimoji="1" lang="ja-JP" altLang="en-US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」とは、</a:t>
            </a:r>
            <a:r>
              <a:rPr kumimoji="1" lang="ja-JP" altLang="en-US" sz="4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実名を出さず</a:t>
            </a:r>
            <a:r>
              <a:rPr kumimoji="1" lang="ja-JP" altLang="en-US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、ニックネームなどで</a:t>
            </a:r>
            <a:r>
              <a:rPr kumimoji="1" lang="ja-JP" altLang="en-US" sz="4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発信</a:t>
            </a:r>
            <a:r>
              <a:rPr kumimoji="1" lang="ja-JP" altLang="en-US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する行為であり、</a:t>
            </a:r>
            <a:r>
              <a:rPr lang="ja-JP" altLang="en-US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一見</a:t>
            </a:r>
            <a:r>
              <a:rPr lang="ja-JP" altLang="en-US" sz="4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安心に見えて</a:t>
            </a:r>
            <a:r>
              <a:rPr lang="ja-JP" altLang="en-US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、「なりすまし」や「誹謗・中傷」生み出すものであることに気づくとともに、そのような行為は</a:t>
            </a:r>
            <a:r>
              <a:rPr lang="ja-JP" altLang="en-US" sz="4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犯罪</a:t>
            </a:r>
            <a:r>
              <a:rPr lang="ja-JP" altLang="en-US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であることを理解できるようにする。</a:t>
            </a:r>
            <a:endParaRPr kumimoji="1" lang="ja-JP" altLang="en-US" sz="4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3933205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話し合う子供たちのイラスト | かわいいフリー素材集 いらすとや">
            <a:extLst>
              <a:ext uri="{FF2B5EF4-FFF2-40B4-BE49-F238E27FC236}">
                <a16:creationId xmlns:a16="http://schemas.microsoft.com/office/drawing/2014/main" id="{120E502C-F061-4359-901F-708C32633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6749" y="108326"/>
            <a:ext cx="3634843" cy="1911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雲形吹き出し 4"/>
          <p:cNvSpPr/>
          <p:nvPr/>
        </p:nvSpPr>
        <p:spPr>
          <a:xfrm>
            <a:off x="87087" y="944134"/>
            <a:ext cx="7847092" cy="3700438"/>
          </a:xfrm>
          <a:prstGeom prst="cloudCallout">
            <a:avLst>
              <a:gd name="adj1" fmla="val 59525"/>
              <a:gd name="adj2" fmla="val -33964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77372" y="420914"/>
            <a:ext cx="4020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28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はじめに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33715" y="1506845"/>
            <a:ext cx="795382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800"/>
              </a:lnSpc>
            </a:pP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もしも</a:t>
            </a:r>
            <a:r>
              <a:rPr kumimoji="1"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</a:p>
          <a:p>
            <a:pPr>
              <a:lnSpc>
                <a:spcPts val="4800"/>
              </a:lnSpc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インター</a:t>
            </a:r>
            <a:r>
              <a:rPr lang="ja-JP" altLang="en-US" sz="3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ネット上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で、</a:t>
            </a:r>
          </a:p>
          <a:p>
            <a:pPr>
              <a:lnSpc>
                <a:spcPts val="4800"/>
              </a:lnSpc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自分の</a:t>
            </a:r>
            <a:r>
              <a:rPr lang="ja-JP" altLang="en-US" sz="3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名前や顔写真を出す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と、</a:t>
            </a:r>
          </a:p>
          <a:p>
            <a:pPr>
              <a:lnSpc>
                <a:spcPts val="4800"/>
              </a:lnSpc>
            </a:pPr>
            <a:r>
              <a:rPr lang="ja-JP" altLang="en-US" sz="3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どんな危険があるの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かな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?</a:t>
            </a:r>
            <a:endParaRPr kumimoji="1"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7372" y="4983969"/>
            <a:ext cx="11683999" cy="1418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600"/>
              </a:lnSpc>
            </a:pP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・知らない人から</a:t>
            </a:r>
            <a:r>
              <a:rPr kumimoji="1" lang="ja-JP" altLang="en-US" sz="3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批判</a:t>
            </a: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されたり、</a:t>
            </a:r>
            <a:r>
              <a:rPr kumimoji="1" lang="ja-JP" altLang="en-US" sz="3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つきまとわれ</a:t>
            </a: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たりする。</a:t>
            </a:r>
          </a:p>
          <a:p>
            <a:pPr>
              <a:lnSpc>
                <a:spcPts val="5600"/>
              </a:lnSpc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・いつの間にか、写真が世界中 にばらまかれて</a:t>
            </a:r>
            <a:r>
              <a:rPr lang="ja-JP" altLang="en-US" sz="3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消せなくなる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998806" y="5167792"/>
            <a:ext cx="1189224" cy="442176"/>
          </a:xfrm>
          <a:prstGeom prst="rect">
            <a:avLst/>
          </a:prstGeom>
          <a:solidFill>
            <a:srgbClr val="66FFFF">
              <a:alpha val="98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9229746" y="5837498"/>
            <a:ext cx="1304811" cy="495111"/>
          </a:xfrm>
          <a:prstGeom prst="rect">
            <a:avLst/>
          </a:prstGeom>
          <a:solidFill>
            <a:srgbClr val="66FFFF">
              <a:alpha val="99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FFC1C79-68EC-4E43-ACF1-850AA062FC50}"/>
              </a:ext>
            </a:extLst>
          </p:cNvPr>
          <p:cNvSpPr txBox="1"/>
          <p:nvPr/>
        </p:nvSpPr>
        <p:spPr>
          <a:xfrm>
            <a:off x="3767953" y="4908933"/>
            <a:ext cx="1027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ひ  はん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E07784B-4408-472C-BBCA-D7BC09878C47}"/>
              </a:ext>
            </a:extLst>
          </p:cNvPr>
          <p:cNvSpPr txBox="1"/>
          <p:nvPr/>
        </p:nvSpPr>
        <p:spPr>
          <a:xfrm>
            <a:off x="2548970" y="3236456"/>
            <a:ext cx="1027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き  けん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FEBB591-C2CC-4B0E-835F-D840B0A191B7}"/>
              </a:ext>
            </a:extLst>
          </p:cNvPr>
          <p:cNvSpPr txBox="1"/>
          <p:nvPr/>
        </p:nvSpPr>
        <p:spPr>
          <a:xfrm>
            <a:off x="3649142" y="5677301"/>
            <a:ext cx="1027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しゃ しん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35C0AAE-F9B9-48CF-96BD-A78E45B5E055}"/>
              </a:ext>
            </a:extLst>
          </p:cNvPr>
          <p:cNvSpPr txBox="1"/>
          <p:nvPr/>
        </p:nvSpPr>
        <p:spPr>
          <a:xfrm>
            <a:off x="3683465" y="2630229"/>
            <a:ext cx="1493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かお じゃ しん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599647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話し合う子供たちのイラスト | かわいいフリー素材集 いらすとや">
            <a:extLst>
              <a:ext uri="{FF2B5EF4-FFF2-40B4-BE49-F238E27FC236}">
                <a16:creationId xmlns:a16="http://schemas.microsoft.com/office/drawing/2014/main" id="{284A8F9E-7565-42E9-B276-E1C7B34BD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1732" y="4775013"/>
            <a:ext cx="3884838" cy="2042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377372" y="420914"/>
            <a:ext cx="4020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28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はじめに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24199" y="829536"/>
            <a:ext cx="9013371" cy="2065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400"/>
              </a:lnSpc>
            </a:pP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では</a:t>
            </a:r>
            <a:r>
              <a:rPr kumimoji="1"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endParaRPr kumimoji="1"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5400"/>
              </a:lnSpc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名前を書かずに、ニックネーム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あだ名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</a:t>
            </a:r>
          </a:p>
          <a:p>
            <a:pPr>
              <a:lnSpc>
                <a:spcPts val="5400"/>
              </a:lnSpc>
            </a:pP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情報を出したら、どうかな。</a:t>
            </a:r>
          </a:p>
        </p:txBody>
      </p:sp>
      <p:sp>
        <p:nvSpPr>
          <p:cNvPr id="5" name="雲形吹き出し 4"/>
          <p:cNvSpPr/>
          <p:nvPr/>
        </p:nvSpPr>
        <p:spPr>
          <a:xfrm>
            <a:off x="56037" y="3113682"/>
            <a:ext cx="3570514" cy="2598057"/>
          </a:xfrm>
          <a:prstGeom prst="cloudCallout">
            <a:avLst>
              <a:gd name="adj1" fmla="val 65503"/>
              <a:gd name="adj2" fmla="val 33587"/>
            </a:avLst>
          </a:prstGeom>
          <a:solidFill>
            <a:srgbClr val="CC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名前が</a:t>
            </a:r>
          </a:p>
          <a:p>
            <a:r>
              <a:rPr kumimoji="1" lang="ja-JP" altLang="en-US" sz="28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ばれないから</a:t>
            </a:r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</a:p>
          <a:p>
            <a:r>
              <a:rPr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安心できるわ。</a:t>
            </a:r>
            <a:endParaRPr kumimoji="1" lang="ja-JP" altLang="en-US" sz="2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雲形吹き出し 5"/>
          <p:cNvSpPr/>
          <p:nvPr/>
        </p:nvSpPr>
        <p:spPr>
          <a:xfrm>
            <a:off x="7981751" y="2895486"/>
            <a:ext cx="4210249" cy="2510889"/>
          </a:xfrm>
          <a:prstGeom prst="cloudCallout">
            <a:avLst>
              <a:gd name="adj1" fmla="val -66049"/>
              <a:gd name="adj2" fmla="val 37806"/>
            </a:avLst>
          </a:prstGeom>
          <a:solidFill>
            <a:srgbClr val="CC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600"/>
              </a:lnSpc>
            </a:pPr>
            <a:r>
              <a:rPr kumimoji="1" lang="ja-JP" altLang="en-US" sz="28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気にせず</a:t>
            </a:r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に、</a:t>
            </a:r>
          </a:p>
          <a:p>
            <a:pPr>
              <a:lnSpc>
                <a:spcPts val="3600"/>
              </a:lnSpc>
            </a:pPr>
            <a:r>
              <a:rPr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言いたいことが言えそう</a:t>
            </a:r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608383" y="4664024"/>
            <a:ext cx="877085" cy="398568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>
                <a:solidFill>
                  <a:schemeClr val="tx1"/>
                </a:solidFill>
              </a:rPr>
              <a:t>①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8623495" y="4378759"/>
            <a:ext cx="881810" cy="39625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②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6FB69C6-9FB1-4D47-93ED-91D9316C963B}"/>
              </a:ext>
            </a:extLst>
          </p:cNvPr>
          <p:cNvSpPr txBox="1"/>
          <p:nvPr/>
        </p:nvSpPr>
        <p:spPr>
          <a:xfrm>
            <a:off x="1485468" y="2166566"/>
            <a:ext cx="11563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じょうほう</a:t>
            </a:r>
          </a:p>
        </p:txBody>
      </p:sp>
    </p:spTree>
    <p:extLst>
      <p:ext uri="{BB962C8B-B14F-4D97-AF65-F5344CB8AC3E}">
        <p14:creationId xmlns:p14="http://schemas.microsoft.com/office/powerpoint/2010/main" val="65079575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62859" y="3251200"/>
            <a:ext cx="3512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２．学習のめあて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91772" y="4143828"/>
            <a:ext cx="9666513" cy="1631216"/>
          </a:xfrm>
          <a:prstGeom prst="rect">
            <a:avLst/>
          </a:prstGeom>
          <a:solidFill>
            <a:srgbClr val="66FFFF"/>
          </a:solidFill>
          <a:ln w="127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kumimoji="1"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kumimoji="1" lang="ja-JP" altLang="en-US" sz="4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とく名</a:t>
            </a:r>
            <a:r>
              <a:rPr kumimoji="1"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」って、どういうことなのか、</a:t>
            </a:r>
          </a:p>
          <a:p>
            <a:pPr>
              <a:lnSpc>
                <a:spcPts val="6000"/>
              </a:lnSpc>
            </a:pPr>
            <a:r>
              <a:rPr kumimoji="1"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考えてみよう。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91772" y="645886"/>
            <a:ext cx="10435771" cy="1660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600"/>
              </a:lnSpc>
            </a:pPr>
            <a:r>
              <a:rPr kumimoji="1"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名前を明かさずに発信することを、</a:t>
            </a:r>
          </a:p>
          <a:p>
            <a:pPr>
              <a:lnSpc>
                <a:spcPts val="6600"/>
              </a:lnSpc>
            </a:pPr>
            <a:r>
              <a:rPr kumimoji="1"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「とく名」という。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57B54A-DC1B-4DEB-A1F2-E83291F88A9F}"/>
              </a:ext>
            </a:extLst>
          </p:cNvPr>
          <p:cNvSpPr txBox="1"/>
          <p:nvPr/>
        </p:nvSpPr>
        <p:spPr>
          <a:xfrm>
            <a:off x="2896044" y="1480735"/>
            <a:ext cx="1027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めい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F975C83-4603-4D5D-B3CB-BEA98DE935A5}"/>
              </a:ext>
            </a:extLst>
          </p:cNvPr>
          <p:cNvSpPr txBox="1"/>
          <p:nvPr/>
        </p:nvSpPr>
        <p:spPr>
          <a:xfrm>
            <a:off x="2928966" y="4072505"/>
            <a:ext cx="1027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めい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211A71F-E510-4BDD-9832-C107E4B21C17}"/>
              </a:ext>
            </a:extLst>
          </p:cNvPr>
          <p:cNvSpPr txBox="1"/>
          <p:nvPr/>
        </p:nvSpPr>
        <p:spPr>
          <a:xfrm>
            <a:off x="5467146" y="551957"/>
            <a:ext cx="1027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はっ しん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D1EE09E-8384-48BE-B1EA-08B38BC6C009}"/>
              </a:ext>
            </a:extLst>
          </p:cNvPr>
          <p:cNvSpPr txBox="1"/>
          <p:nvPr/>
        </p:nvSpPr>
        <p:spPr>
          <a:xfrm>
            <a:off x="2970071" y="566946"/>
            <a:ext cx="1027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543849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91888" y="348343"/>
            <a:ext cx="67055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28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「なりすまし」について 考えよう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1888" y="5149526"/>
            <a:ext cx="1085668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↑ 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この人と実際に会うことに なりました。</a:t>
            </a: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この人は、どんな人でしょう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?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すると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lang="ja-JP" altLang="en-US" sz="3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endParaRPr kumimoji="1"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624116" y="1261428"/>
            <a:ext cx="1611083" cy="85634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事例１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88" y="2859858"/>
            <a:ext cx="1271460" cy="1271460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8615"/>
            <a:ext cx="3280229" cy="357011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0" name="角丸四角形吹き出し 9"/>
          <p:cNvSpPr/>
          <p:nvPr/>
        </p:nvSpPr>
        <p:spPr>
          <a:xfrm>
            <a:off x="3643087" y="1798426"/>
            <a:ext cx="6168571" cy="1249036"/>
          </a:xfrm>
          <a:prstGeom prst="wedgeRoundRectCallout">
            <a:avLst>
              <a:gd name="adj1" fmla="val 57775"/>
              <a:gd name="adj2" fmla="val -28574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4400"/>
              </a:lnSpc>
            </a:pPr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私は、</a:t>
            </a:r>
            <a:r>
              <a:rPr kumimoji="1" lang="en-US" altLang="ja-JP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</a:t>
            </a:r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歳の高校生です。</a:t>
            </a:r>
          </a:p>
          <a:p>
            <a:pPr>
              <a:lnSpc>
                <a:spcPts val="4400"/>
              </a:lnSpc>
            </a:pPr>
            <a:r>
              <a:rPr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甘いものが、大好きです。</a:t>
            </a:r>
            <a:r>
              <a:rPr lang="en-US" altLang="ja-JP" sz="2800" i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ja-JP" altLang="en-US" sz="2800" i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角丸四角形吹き出し 6"/>
          <p:cNvSpPr/>
          <p:nvPr/>
        </p:nvSpPr>
        <p:spPr>
          <a:xfrm>
            <a:off x="2860775" y="3489931"/>
            <a:ext cx="6168571" cy="1249036"/>
          </a:xfrm>
          <a:prstGeom prst="wedgeRoundRectCallout">
            <a:avLst>
              <a:gd name="adj1" fmla="val -58164"/>
              <a:gd name="adj2" fmla="val -53358"/>
              <a:gd name="adj3" fmla="val 16667"/>
            </a:avLst>
          </a:prstGeom>
          <a:solidFill>
            <a:srgbClr val="66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600"/>
              </a:lnSpc>
            </a:pPr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私も、同じ高校生です。</a:t>
            </a:r>
          </a:p>
          <a:p>
            <a:pPr>
              <a:lnSpc>
                <a:spcPts val="3600"/>
              </a:lnSpc>
            </a:pPr>
            <a:r>
              <a:rPr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ぜひ、友だちになってください</a:t>
            </a:r>
            <a:r>
              <a:rPr lang="en-US" altLang="ja-JP" sz="2800" i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! </a:t>
            </a:r>
            <a:endParaRPr kumimoji="1" lang="ja-JP" altLang="en-US" sz="2800" i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507524" y="348343"/>
            <a:ext cx="1631092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EB75BCF-D767-4B0C-8AE1-F357D11CA425}"/>
              </a:ext>
            </a:extLst>
          </p:cNvPr>
          <p:cNvSpPr txBox="1"/>
          <p:nvPr/>
        </p:nvSpPr>
        <p:spPr>
          <a:xfrm>
            <a:off x="2577720" y="5142498"/>
            <a:ext cx="1027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じっ さい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EA45060-C0EB-40DC-AF09-973CCDA48225}"/>
              </a:ext>
            </a:extLst>
          </p:cNvPr>
          <p:cNvSpPr txBox="1"/>
          <p:nvPr/>
        </p:nvSpPr>
        <p:spPr>
          <a:xfrm>
            <a:off x="3819871" y="2318174"/>
            <a:ext cx="1027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あま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5479220-5371-40FB-9994-1E44D1BCBA47}"/>
              </a:ext>
            </a:extLst>
          </p:cNvPr>
          <p:cNvSpPr txBox="1"/>
          <p:nvPr/>
        </p:nvSpPr>
        <p:spPr>
          <a:xfrm>
            <a:off x="5431299" y="1764380"/>
            <a:ext cx="1027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さい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思考の吹き出し: 雲形 5">
            <a:extLst>
              <a:ext uri="{FF2B5EF4-FFF2-40B4-BE49-F238E27FC236}">
                <a16:creationId xmlns:a16="http://schemas.microsoft.com/office/drawing/2014/main" id="{7D5196D6-2C13-420C-A239-708FD003BFDA}"/>
              </a:ext>
            </a:extLst>
          </p:cNvPr>
          <p:cNvSpPr/>
          <p:nvPr/>
        </p:nvSpPr>
        <p:spPr>
          <a:xfrm>
            <a:off x="7225927" y="58383"/>
            <a:ext cx="3654918" cy="1631215"/>
          </a:xfrm>
          <a:prstGeom prst="cloudCallout">
            <a:avLst>
              <a:gd name="adj1" fmla="val 38372"/>
              <a:gd name="adj2" fmla="val 53875"/>
            </a:avLst>
          </a:prstGeom>
          <a:solidFill>
            <a:srgbClr val="66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600"/>
              </a:lnSpc>
            </a:pPr>
            <a:r>
              <a:rPr kumimoji="1"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わたしは、今、</a:t>
            </a:r>
            <a:endParaRPr kumimoji="1" lang="en-US" altLang="ja-JP" sz="2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3600"/>
              </a:lnSpc>
            </a:pPr>
            <a:r>
              <a:rPr kumimoji="1"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どんな気分？</a:t>
            </a:r>
          </a:p>
        </p:txBody>
      </p:sp>
      <p:pic>
        <p:nvPicPr>
          <p:cNvPr id="2052" name="Picture 4" descr="18歳選挙権のイラスト（女性）">
            <a:extLst>
              <a:ext uri="{FF2B5EF4-FFF2-40B4-BE49-F238E27FC236}">
                <a16:creationId xmlns:a16="http://schemas.microsoft.com/office/drawing/2014/main" id="{10FB2CC7-6BFD-4983-B7AE-461E1F123D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6" r="18388" b="43920"/>
          <a:stretch/>
        </p:blipFill>
        <p:spPr bwMode="auto">
          <a:xfrm>
            <a:off x="10404518" y="1664764"/>
            <a:ext cx="1297789" cy="127226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306851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91888" y="348343"/>
            <a:ext cx="67055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28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「なりすまし」について 考えよう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624116" y="1261428"/>
            <a:ext cx="1611083" cy="85634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事例</a:t>
            </a:r>
            <a:r>
              <a:rPr kumimoji="1" lang="en-US" altLang="ja-JP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endParaRPr kumimoji="1" lang="ja-JP" altLang="en-US" sz="2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3496411" y="1852706"/>
            <a:ext cx="6168571" cy="1272267"/>
          </a:xfrm>
          <a:prstGeom prst="wedgeRoundRectCallout">
            <a:avLst>
              <a:gd name="adj1" fmla="val 57775"/>
              <a:gd name="adj2" fmla="val -28574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4400"/>
              </a:lnSpc>
            </a:pPr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高校生です。</a:t>
            </a:r>
            <a:r>
              <a:rPr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今日、こんなことが</a:t>
            </a:r>
          </a:p>
          <a:p>
            <a:pPr>
              <a:lnSpc>
                <a:spcPts val="4400"/>
              </a:lnSpc>
            </a:pPr>
            <a:r>
              <a:rPr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ありました。傷ついています</a:t>
            </a:r>
            <a:r>
              <a:rPr lang="en-US" altLang="ja-JP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lang="ja-JP" altLang="en-US" sz="2800" dirty="0" err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r>
              <a:rPr lang="en-US" altLang="ja-JP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ja-JP" altLang="en-US" sz="2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88" y="2859858"/>
            <a:ext cx="1271460" cy="1271460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391888" y="5149526"/>
            <a:ext cx="1085668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↑ この人は、どんな人でしょう</a:t>
            </a:r>
            <a:r>
              <a:rPr kumimoji="1"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?</a:t>
            </a:r>
          </a:p>
          <a:p>
            <a:pPr>
              <a:lnSpc>
                <a:spcPts val="6000"/>
              </a:lnSpc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この人と実際に会うことに なりました。すると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lang="ja-JP" altLang="en-US" sz="3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endParaRPr kumimoji="1"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507524" y="348343"/>
            <a:ext cx="1631092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A7E91CB-E586-403C-9C27-3EA1A28139FE}"/>
              </a:ext>
            </a:extLst>
          </p:cNvPr>
          <p:cNvSpPr txBox="1"/>
          <p:nvPr/>
        </p:nvSpPr>
        <p:spPr>
          <a:xfrm>
            <a:off x="5690356" y="2378101"/>
            <a:ext cx="1027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きず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B8EE684-C149-4A44-9EE9-43EC0A605C92}"/>
              </a:ext>
            </a:extLst>
          </p:cNvPr>
          <p:cNvSpPr txBox="1"/>
          <p:nvPr/>
        </p:nvSpPr>
        <p:spPr>
          <a:xfrm>
            <a:off x="2468890" y="5936853"/>
            <a:ext cx="1027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じっ さい</a:t>
            </a:r>
          </a:p>
        </p:txBody>
      </p:sp>
      <p:sp>
        <p:nvSpPr>
          <p:cNvPr id="4" name="思考の吹き出し: 雲形 3">
            <a:extLst>
              <a:ext uri="{FF2B5EF4-FFF2-40B4-BE49-F238E27FC236}">
                <a16:creationId xmlns:a16="http://schemas.microsoft.com/office/drawing/2014/main" id="{E6128B83-2F4D-4E28-92AB-9221080FDB90}"/>
              </a:ext>
            </a:extLst>
          </p:cNvPr>
          <p:cNvSpPr/>
          <p:nvPr/>
        </p:nvSpPr>
        <p:spPr>
          <a:xfrm>
            <a:off x="391888" y="77258"/>
            <a:ext cx="3946648" cy="2073719"/>
          </a:xfrm>
          <a:prstGeom prst="cloudCallout">
            <a:avLst>
              <a:gd name="adj1" fmla="val -22953"/>
              <a:gd name="adj2" fmla="val 61059"/>
            </a:avLst>
          </a:prstGeom>
          <a:solidFill>
            <a:srgbClr val="CC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ふふふ</a:t>
            </a:r>
            <a:r>
              <a:rPr kumimoji="1" lang="en-US" altLang="ja-JP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kumimoji="1"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</a:p>
          <a:p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だまされていることに、</a:t>
            </a:r>
          </a:p>
          <a:p>
            <a:r>
              <a:rPr lang="ja-JP" altLang="en-US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気づいていない</a:t>
            </a:r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ようだ。</a:t>
            </a:r>
          </a:p>
          <a:p>
            <a:r>
              <a:rPr kumimoji="1"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よしっ</a:t>
            </a:r>
            <a:r>
              <a:rPr kumimoji="1" lang="en-US" altLang="ja-JP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kumimoji="1"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</a:p>
        </p:txBody>
      </p:sp>
      <p:sp>
        <p:nvSpPr>
          <p:cNvPr id="17" name="思考の吹き出し: 雲形 16">
            <a:extLst>
              <a:ext uri="{FF2B5EF4-FFF2-40B4-BE49-F238E27FC236}">
                <a16:creationId xmlns:a16="http://schemas.microsoft.com/office/drawing/2014/main" id="{D6A7B12A-0C10-4B12-B054-1FBA41944CAE}"/>
              </a:ext>
            </a:extLst>
          </p:cNvPr>
          <p:cNvSpPr/>
          <p:nvPr/>
        </p:nvSpPr>
        <p:spPr>
          <a:xfrm>
            <a:off x="7227553" y="81720"/>
            <a:ext cx="3654918" cy="1631215"/>
          </a:xfrm>
          <a:prstGeom prst="cloudCallout">
            <a:avLst>
              <a:gd name="adj1" fmla="val 38372"/>
              <a:gd name="adj2" fmla="val 53875"/>
            </a:avLst>
          </a:prstGeom>
          <a:solidFill>
            <a:srgbClr val="66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600"/>
              </a:lnSpc>
            </a:pPr>
            <a:r>
              <a:rPr kumimoji="1"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わたしは、今、</a:t>
            </a:r>
            <a:endParaRPr kumimoji="1" lang="en-US" altLang="ja-JP" sz="2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3600"/>
              </a:lnSpc>
            </a:pPr>
            <a:r>
              <a:rPr kumimoji="1"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どんな気分？</a:t>
            </a:r>
          </a:p>
        </p:txBody>
      </p:sp>
      <p:pic>
        <p:nvPicPr>
          <p:cNvPr id="18" name="Picture 4" descr="18歳選挙権のイラスト（女性）">
            <a:extLst>
              <a:ext uri="{FF2B5EF4-FFF2-40B4-BE49-F238E27FC236}">
                <a16:creationId xmlns:a16="http://schemas.microsoft.com/office/drawing/2014/main" id="{38F2A118-77BC-475F-9A3F-3F84A58425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6" r="18388" b="43920"/>
          <a:stretch/>
        </p:blipFill>
        <p:spPr bwMode="auto">
          <a:xfrm>
            <a:off x="10404518" y="1664764"/>
            <a:ext cx="1297789" cy="127226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イケメンのイラスト">
            <a:extLst>
              <a:ext uri="{FF2B5EF4-FFF2-40B4-BE49-F238E27FC236}">
                <a16:creationId xmlns:a16="http://schemas.microsoft.com/office/drawing/2014/main" id="{F5809791-6EF3-4AE5-A8E3-4890217806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52" r="10620" b="53523"/>
          <a:stretch/>
        </p:blipFill>
        <p:spPr bwMode="auto">
          <a:xfrm>
            <a:off x="213169" y="2618446"/>
            <a:ext cx="1942316" cy="1802792"/>
          </a:xfrm>
          <a:prstGeom prst="ellipse">
            <a:avLst/>
          </a:prstGeom>
          <a:solidFill>
            <a:schemeClr val="bg1"/>
          </a:solidFill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6216319A-75A7-4419-8998-270C9D462D42}"/>
              </a:ext>
            </a:extLst>
          </p:cNvPr>
          <p:cNvGrpSpPr/>
          <p:nvPr/>
        </p:nvGrpSpPr>
        <p:grpSpPr>
          <a:xfrm>
            <a:off x="2468890" y="3404514"/>
            <a:ext cx="6861090" cy="1585940"/>
            <a:chOff x="2468890" y="3404514"/>
            <a:chExt cx="6861090" cy="1585940"/>
          </a:xfrm>
        </p:grpSpPr>
        <p:sp>
          <p:nvSpPr>
            <p:cNvPr id="7" name="角丸四角形吹き出し 6"/>
            <p:cNvSpPr/>
            <p:nvPr/>
          </p:nvSpPr>
          <p:spPr>
            <a:xfrm>
              <a:off x="2468890" y="3404514"/>
              <a:ext cx="6861090" cy="1585940"/>
            </a:xfrm>
            <a:prstGeom prst="wedgeRoundRectCallout">
              <a:avLst>
                <a:gd name="adj1" fmla="val -60108"/>
                <a:gd name="adj2" fmla="val -41357"/>
                <a:gd name="adj3" fmla="val 16667"/>
              </a:avLst>
            </a:prstGeom>
            <a:solidFill>
              <a:srgbClr val="66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3600"/>
                </a:lnSpc>
              </a:pPr>
              <a:r>
                <a:rPr kumimoji="1" lang="ja-JP" altLang="en-US" sz="28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たいへんだね。つらいよね。</a:t>
              </a:r>
            </a:p>
            <a:p>
              <a:pPr>
                <a:lnSpc>
                  <a:spcPts val="3600"/>
                </a:lnSpc>
              </a:pPr>
              <a:r>
                <a:rPr lang="en-US" altLang="ja-JP" sz="28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</a:t>
              </a:r>
              <a:r>
                <a:rPr lang="ja-JP" altLang="en-US" sz="28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とっても よくわかるよ。</a:t>
              </a:r>
            </a:p>
            <a:p>
              <a:pPr>
                <a:lnSpc>
                  <a:spcPts val="3600"/>
                </a:lnSpc>
              </a:pPr>
              <a:r>
                <a:rPr kumimoji="1" lang="en-US" altLang="ja-JP" sz="28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</a:t>
              </a:r>
              <a:r>
                <a:rPr kumimoji="1" lang="ja-JP" altLang="en-US" sz="28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話をきいてあげるから、一度会わない</a:t>
              </a:r>
              <a:r>
                <a:rPr kumimoji="1" lang="en-US" altLang="ja-JP" sz="28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?</a:t>
              </a:r>
              <a:endPara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E458D09C-C55C-4E91-AAA3-E757C5F7696D}"/>
                </a:ext>
              </a:extLst>
            </p:cNvPr>
            <p:cNvSpPr txBox="1"/>
            <p:nvPr/>
          </p:nvSpPr>
          <p:spPr>
            <a:xfrm>
              <a:off x="6630223" y="4200299"/>
              <a:ext cx="126880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いち ど　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966424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4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雲形吹き出し 6"/>
          <p:cNvSpPr/>
          <p:nvPr/>
        </p:nvSpPr>
        <p:spPr>
          <a:xfrm>
            <a:off x="3029857" y="946855"/>
            <a:ext cx="7725967" cy="1982325"/>
          </a:xfrm>
          <a:prstGeom prst="cloudCallout">
            <a:avLst>
              <a:gd name="adj1" fmla="val -56294"/>
              <a:gd name="adj2" fmla="val 4793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003298" y="1403510"/>
            <a:ext cx="74639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どうして、このような怖いことが</a:t>
            </a:r>
          </a:p>
          <a:p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起きてしまうのだろう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?</a:t>
            </a:r>
            <a:endParaRPr kumimoji="1"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1888" y="348343"/>
            <a:ext cx="67055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28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「なりすまし」について 考えよう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1144"/>
            <a:ext cx="2163943" cy="1517990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391888" y="3135789"/>
            <a:ext cx="11364683" cy="345094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5400"/>
              </a:lnSpc>
            </a:pPr>
            <a:r>
              <a:rPr kumimoji="1" lang="ja-JP" altLang="en-US" sz="3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他人のふり</a:t>
            </a: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をして活動することを、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なりすまし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」という。</a:t>
            </a:r>
          </a:p>
          <a:p>
            <a:pPr>
              <a:lnSpc>
                <a:spcPts val="5400"/>
              </a:lnSpc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小･中学生～おとな関係なく、信じてしまう人が多く、</a:t>
            </a:r>
          </a:p>
          <a:p>
            <a:pPr>
              <a:lnSpc>
                <a:spcPts val="5400"/>
              </a:lnSpc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犯罪にまきこまれるケースが増えている。</a:t>
            </a: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5400"/>
              </a:lnSpc>
            </a:pP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5400"/>
              </a:lnSpc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例えば、こんなケースが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431D130-6477-48DF-99AC-5CFD9D83B061}"/>
              </a:ext>
            </a:extLst>
          </p:cNvPr>
          <p:cNvSpPr txBox="1"/>
          <p:nvPr/>
        </p:nvSpPr>
        <p:spPr>
          <a:xfrm>
            <a:off x="8092418" y="1277757"/>
            <a:ext cx="1027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こわ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61866AF-517C-4B00-B08C-B8D9A661C7CD}"/>
              </a:ext>
            </a:extLst>
          </p:cNvPr>
          <p:cNvSpPr txBox="1"/>
          <p:nvPr/>
        </p:nvSpPr>
        <p:spPr>
          <a:xfrm>
            <a:off x="393225" y="4477239"/>
            <a:ext cx="1027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はん ざい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6A3083A-D113-4E9E-9427-8DE79D928116}"/>
              </a:ext>
            </a:extLst>
          </p:cNvPr>
          <p:cNvSpPr txBox="1"/>
          <p:nvPr/>
        </p:nvSpPr>
        <p:spPr>
          <a:xfrm>
            <a:off x="3857138" y="3771510"/>
            <a:ext cx="1027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かんけい</a:t>
            </a:r>
          </a:p>
        </p:txBody>
      </p:sp>
    </p:spTree>
    <p:extLst>
      <p:ext uri="{BB962C8B-B14F-4D97-AF65-F5344CB8AC3E}">
        <p14:creationId xmlns:p14="http://schemas.microsoft.com/office/powerpoint/2010/main" val="156649091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91888" y="348343"/>
            <a:ext cx="67055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28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「なりすまし」について 考えよう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F5694BD-FBE1-4204-AA3D-42740C898778}"/>
              </a:ext>
            </a:extLst>
          </p:cNvPr>
          <p:cNvSpPr txBox="1"/>
          <p:nvPr/>
        </p:nvSpPr>
        <p:spPr>
          <a:xfrm>
            <a:off x="304751" y="1135778"/>
            <a:ext cx="7938917" cy="123880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4800"/>
              </a:lnSpc>
            </a:pP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「なりすまし」に</a:t>
            </a:r>
            <a:r>
              <a:rPr kumimoji="1" lang="ja-JP" altLang="en-US" sz="3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だまされないために</a:t>
            </a: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は、</a:t>
            </a:r>
            <a:endParaRPr kumimoji="1"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4800"/>
              </a:lnSpc>
            </a:pP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sz="3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どうすれば</a:t>
            </a: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よいと 考えますか</a:t>
            </a:r>
            <a:r>
              <a:rPr kumimoji="1"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?</a:t>
            </a:r>
            <a:endParaRPr kumimoji="1"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997D7FBB-3594-4697-993D-D3623B722E24}"/>
              </a:ext>
            </a:extLst>
          </p:cNvPr>
          <p:cNvSpPr/>
          <p:nvPr/>
        </p:nvSpPr>
        <p:spPr>
          <a:xfrm>
            <a:off x="155564" y="4328321"/>
            <a:ext cx="4106947" cy="2304933"/>
          </a:xfrm>
          <a:prstGeom prst="ellips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4400"/>
              </a:lnSpc>
            </a:pPr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「会おう。」と</a:t>
            </a:r>
          </a:p>
          <a:p>
            <a:pPr algn="r">
              <a:lnSpc>
                <a:spcPts val="4400"/>
              </a:lnSpc>
            </a:pPr>
            <a:r>
              <a:rPr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さそわれても、</a:t>
            </a:r>
            <a:endParaRPr kumimoji="1" lang="ja-JP" altLang="en-US" sz="2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>
              <a:lnSpc>
                <a:spcPts val="4400"/>
              </a:lnSpc>
            </a:pPr>
            <a:r>
              <a:rPr lang="ja-JP" altLang="en-US" sz="28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会わない</a:t>
            </a:r>
            <a:r>
              <a:rPr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ja-JP" altLang="en-US" sz="2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69AD6A79-6328-4229-A5D9-E4CDCB721BB9}"/>
              </a:ext>
            </a:extLst>
          </p:cNvPr>
          <p:cNvSpPr/>
          <p:nvPr/>
        </p:nvSpPr>
        <p:spPr>
          <a:xfrm>
            <a:off x="1740666" y="5866228"/>
            <a:ext cx="936742" cy="485425"/>
          </a:xfrm>
          <a:prstGeom prst="round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②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D746D20A-55E5-4FF9-A952-D05C9E2E4BB5}"/>
              </a:ext>
            </a:extLst>
          </p:cNvPr>
          <p:cNvSpPr/>
          <p:nvPr/>
        </p:nvSpPr>
        <p:spPr>
          <a:xfrm>
            <a:off x="3453854" y="2587592"/>
            <a:ext cx="5225912" cy="2125085"/>
          </a:xfrm>
          <a:prstGeom prst="ellips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4400"/>
              </a:lnSpc>
            </a:pPr>
            <a:r>
              <a:rPr lang="ja-JP" altLang="en-US" sz="28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年れいなど</a:t>
            </a:r>
            <a:r>
              <a:rPr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を、</a:t>
            </a:r>
          </a:p>
          <a:p>
            <a:pPr algn="r">
              <a:lnSpc>
                <a:spcPts val="4400"/>
              </a:lnSpc>
            </a:pPr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かんたんに </a:t>
            </a:r>
            <a:r>
              <a:rPr lang="ja-JP" altLang="en-US" sz="28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信じない</a:t>
            </a:r>
            <a:r>
              <a:rPr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ja-JP" altLang="en-US" sz="2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95CF24AE-F97B-442E-AE24-BB9AC68B19A2}"/>
              </a:ext>
            </a:extLst>
          </p:cNvPr>
          <p:cNvSpPr/>
          <p:nvPr/>
        </p:nvSpPr>
        <p:spPr>
          <a:xfrm>
            <a:off x="6173708" y="3788182"/>
            <a:ext cx="618978" cy="485425"/>
          </a:xfrm>
          <a:prstGeom prst="round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①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64D8E339-8730-4363-8D86-36E3F654C54C}"/>
              </a:ext>
            </a:extLst>
          </p:cNvPr>
          <p:cNvSpPr/>
          <p:nvPr/>
        </p:nvSpPr>
        <p:spPr>
          <a:xfrm>
            <a:off x="5508790" y="4756600"/>
            <a:ext cx="6341951" cy="1832731"/>
          </a:xfrm>
          <a:prstGeom prst="ellips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4400"/>
              </a:lnSpc>
            </a:pPr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“あやしい。”と感じたら、</a:t>
            </a:r>
          </a:p>
          <a:p>
            <a:pPr algn="ctr">
              <a:lnSpc>
                <a:spcPts val="4400"/>
              </a:lnSpc>
            </a:pPr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誰かに </a:t>
            </a:r>
            <a:r>
              <a:rPr lang="ja-JP" altLang="en-US" sz="28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そう</a:t>
            </a:r>
            <a:r>
              <a:rPr kumimoji="1" lang="ja-JP" altLang="en-US" sz="28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だん</a:t>
            </a:r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する。</a:t>
            </a:r>
            <a:endParaRPr kumimoji="1" lang="en-US" altLang="ja-JP" sz="2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020DBB78-A43C-4872-8D0C-F00319F0093C}"/>
              </a:ext>
            </a:extLst>
          </p:cNvPr>
          <p:cNvSpPr/>
          <p:nvPr/>
        </p:nvSpPr>
        <p:spPr>
          <a:xfrm>
            <a:off x="8016278" y="5866227"/>
            <a:ext cx="1057384" cy="485425"/>
          </a:xfrm>
          <a:prstGeom prst="round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③</a:t>
            </a:r>
          </a:p>
        </p:txBody>
      </p:sp>
      <p:pic>
        <p:nvPicPr>
          <p:cNvPr id="15" name="Picture 2" descr="話し合う子供たちのイラスト | かわいいフリー素材集 いらすとや">
            <a:extLst>
              <a:ext uri="{FF2B5EF4-FFF2-40B4-BE49-F238E27FC236}">
                <a16:creationId xmlns:a16="http://schemas.microsoft.com/office/drawing/2014/main" id="{E72C566D-D2AF-4F05-A118-8F81D5A563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7164" y="58728"/>
            <a:ext cx="3884836" cy="2042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13741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2" grpId="0" animBg="1"/>
      <p:bldP spid="2" grpId="0" animBg="1"/>
      <p:bldP spid="3" grpId="0" animBg="1"/>
      <p:bldP spid="3" grpId="1" animBg="1"/>
      <p:bldP spid="9" grpId="0" animBg="1"/>
      <p:bldP spid="10" grpId="0" animBg="1"/>
      <p:bldP spid="10" grpId="1" animBg="1"/>
      <p:bldP spid="11" grpId="0" animBg="1"/>
      <p:bldP spid="14" grpId="0" animBg="1"/>
      <p:bldP spid="14" grpId="1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989</Words>
  <Application>Microsoft Office PowerPoint</Application>
  <PresentationFormat>ワイド画面</PresentationFormat>
  <Paragraphs>164</Paragraphs>
  <Slides>15</Slides>
  <Notes>0</Notes>
  <HiddenSlides>1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3" baseType="lpstr">
      <vt:lpstr>HGｺﾞｼｯｸE</vt:lpstr>
      <vt:lpstr>HG丸ｺﾞｼｯｸM-PRO</vt:lpstr>
      <vt:lpstr>HG創英角ｺﾞｼｯｸUB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嬉野 一紀</dc:creator>
  <cp:lastModifiedBy>佐同教</cp:lastModifiedBy>
  <cp:revision>55</cp:revision>
  <cp:lastPrinted>2022-02-22T02:29:01Z</cp:lastPrinted>
  <dcterms:created xsi:type="dcterms:W3CDTF">2021-12-30T10:11:12Z</dcterms:created>
  <dcterms:modified xsi:type="dcterms:W3CDTF">2022-08-11T03:29:48Z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佐賀県暗号化プロパティ">
    <vt:lpwstr>2019-09-12T08:35:35Z</vt:lpwstr>
  </property>
</Properties>
</file>