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65" r:id="rId3"/>
    <p:sldId id="267" r:id="rId4"/>
    <p:sldId id="273" r:id="rId5"/>
    <p:sldId id="281" r:id="rId6"/>
    <p:sldId id="264" r:id="rId7"/>
    <p:sldId id="260" r:id="rId8"/>
    <p:sldId id="282" r:id="rId9"/>
    <p:sldId id="283" r:id="rId10"/>
    <p:sldId id="261" r:id="rId11"/>
    <p:sldId id="284" r:id="rId12"/>
    <p:sldId id="258" r:id="rId13"/>
    <p:sldId id="285" r:id="rId14"/>
  </p:sldIdLst>
  <p:sldSz cx="12192000" cy="6858000"/>
  <p:notesSz cx="10234613" cy="7104063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CC"/>
    <a:srgbClr val="FFCCFF"/>
    <a:srgbClr val="FFFF99"/>
    <a:srgbClr val="CCFF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1738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43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747628"/>
            <a:ext cx="4434999" cy="356436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43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643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E9B5ABBA-8B38-4F7A-8D91-CCF5CC4FE0A7}" type="datetime1">
              <a:rPr lang="ja-JP" altLang="en-US" smtClean="0"/>
              <a:pPr/>
              <a:t>2023/12/17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86088" y="887413"/>
            <a:ext cx="4264025" cy="239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rtl="0"/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462" y="3418830"/>
            <a:ext cx="8187690" cy="2397621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 rtl="0"/>
            <a:r>
              <a:rPr lang="ja-JP" altLang="en-US" dirty="0"/>
              <a:t>マスター テキストの書式設定</a:t>
            </a:r>
          </a:p>
          <a:p>
            <a:pPr lvl="1" rtl="0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 rtl="0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 rtl="0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 rtl="0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747628"/>
            <a:ext cx="4434999" cy="356436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246" y="6747628"/>
            <a:ext cx="4434999" cy="356436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7FB667E1-E601-4AAF-B95C-B25720D70A60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3771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10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7894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11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50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2188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7FB667E1-E601-4AAF-B95C-B25720D70A60}" type="slidenum">
              <a:rPr lang="en-US" altLang="ja-JP">
                <a:solidFill>
                  <a:srgbClr val="404040"/>
                </a:solidFill>
              </a:rPr>
              <a:pPr defTabSz="990752">
                <a:defRPr/>
              </a:pPr>
              <a:t>13</a:t>
            </a:fld>
            <a:endParaRPr lang="ja-JP" alt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239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7520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4503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0506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7FB667E1-E601-4AAF-B95C-B25720D70A60}" type="slidenum">
              <a:rPr lang="en-US" altLang="ja-JP">
                <a:solidFill>
                  <a:srgbClr val="404040"/>
                </a:solidFill>
              </a:rPr>
              <a:pPr defTabSz="990752">
                <a:defRPr/>
              </a:pPr>
              <a:t>5</a:t>
            </a:fld>
            <a:endParaRPr lang="ja-JP" alt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49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6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7200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ja-JP" smtClean="0"/>
              <a:pPr/>
              <a:t>7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3767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7FB667E1-E601-4AAF-B95C-B25720D70A60}" type="slidenum">
              <a:rPr lang="en-US" altLang="ja-JP">
                <a:solidFill>
                  <a:srgbClr val="404040"/>
                </a:solidFill>
              </a:rPr>
              <a:pPr defTabSz="990752">
                <a:defRPr/>
              </a:pPr>
              <a:t>8</a:t>
            </a:fld>
            <a:endParaRPr lang="ja-JP" alt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390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90752">
              <a:defRPr/>
            </a:pPr>
            <a:fld id="{7FB667E1-E601-4AAF-B95C-B25720D70A60}" type="slidenum">
              <a:rPr lang="en-US" altLang="ja-JP">
                <a:solidFill>
                  <a:srgbClr val="404040"/>
                </a:solidFill>
              </a:rPr>
              <a:pPr defTabSz="990752">
                <a:defRPr/>
              </a:pPr>
              <a:t>9</a:t>
            </a:fld>
            <a:endParaRPr lang="ja-JP" alt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414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画像 8" descr="草の生い茂った丘から昇る日の出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長方形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長方形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0" anchor="b">
            <a:normAutofit/>
          </a:bodyPr>
          <a:lstStyle>
            <a:lvl1pPr algn="ctr" rtl="0">
              <a:defRPr sz="48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別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rtl="0">
              <a:defRPr sz="340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 rtl="0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62892" y="685800"/>
            <a:ext cx="6370320" cy="5486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00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400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85F41EAB-2CA8-4D08-A05C-8149DB983CD0}" type="datetime1">
              <a:rPr lang="ja-JP" altLang="en-US" smtClean="0"/>
              <a:pPr/>
              <a:t>2023/12/17</a:t>
            </a:fld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 bwMode="ltGray">
          <a:xfrm>
            <a:off x="731520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23214" y="2362200"/>
            <a:ext cx="3200400" cy="1993392"/>
          </a:xfrm>
        </p:spPr>
        <p:txBody>
          <a:bodyPr rtlCol="0" anchor="b">
            <a:normAutofit/>
          </a:bodyPr>
          <a:lstStyle>
            <a:lvl1pPr rtl="0">
              <a:defRPr sz="3400" b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/>
          </p:nvPr>
        </p:nvSpPr>
        <p:spPr>
          <a:xfrm>
            <a:off x="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0"/>
          <a:lstStyle>
            <a:lvl1pPr marL="0" indent="0" algn="ctr">
              <a:buNone/>
              <a:defRPr sz="320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/>
              <a:t>アイコンをクリックして図を追加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923214" y="4355592"/>
            <a:ext cx="3200400" cy="1644614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5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5C456580-FD49-457C-ABA3-4B05C2104AC0}" type="datetime1">
              <a:rPr lang="ja-JP" altLang="en-US" smtClean="0"/>
              <a:pPr/>
              <a:t>2023/12/17</a:t>
            </a:fld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837CCE-8CBF-4A00-8A9A-A0EB7AEA411C}" type="datetime1">
              <a:rPr lang="ja-JP" altLang="en-US" smtClean="0"/>
              <a:t>2023/12/17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5C63F1-5826-484E-B9BE-A9362D74E45D}" type="datetime1">
              <a:rPr lang="ja-JP" altLang="en-US" smtClean="0"/>
              <a:t>2023/12/17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noProof="0"/>
              <a:t>マスター タイトルの書式設定</a:t>
            </a:r>
            <a:endParaRPr lang="ja-JP" altLang="en-US" noProof="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  <a:lvl6pPr>
              <a:defRPr/>
            </a:lvl6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  <a:endParaRPr lang="ja-JP" altLang="en-US" noProof="0" dirty="0"/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noProof="0" dirty="0"/>
          </a:p>
        </p:txBody>
      </p:sp>
      <p:sp>
        <p:nvSpPr>
          <p:cNvPr id="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248D9C-0403-4CEA-B43E-B330B01CDFA2}" type="datetime1">
              <a:rPr lang="ja-JP" altLang="en-US" noProof="0" smtClean="0"/>
              <a:t>2023/12/17</a:t>
            </a:fld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1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長方形 2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4562197-9777-455F-BC51-7E43C9A1D44C}" type="datetime1">
              <a:rPr lang="ja-JP" altLang="en-US" smtClean="0"/>
              <a:pPr/>
              <a:t>2023/12/17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A8D9AD5-F248-4919-864A-CFD76CC027D6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別のセクション ヘッダ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0" anchor="b">
            <a:normAutofit/>
          </a:bodyPr>
          <a:lstStyle>
            <a:lvl1pPr algn="ctr" rtl="0">
              <a:defRPr sz="5200" b="0">
                <a:solidFill>
                  <a:schemeClr val="tx1"/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0" anchor="t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ja-JP" altLang="en-US" dirty="0"/>
          </a:p>
        </p:txBody>
      </p:sp>
      <p:sp>
        <p:nvSpPr>
          <p:cNvPr id="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7F3D9569-3EEA-4892-8A29-A7A723ABCFB4}" type="datetime1">
              <a:rPr lang="ja-JP" altLang="en-US" smtClean="0"/>
              <a:t>2023/12/17</a:t>
            </a:fld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A8D9AD5-F248-4919-864A-CFD76CC027D6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5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51FFCB-AFD3-423B-BA97-CFD3FD0EBFC7}" type="datetime1">
              <a:rPr lang="ja-JP" altLang="en-US" smtClean="0"/>
              <a:t>2023/12/17</a:t>
            </a:fld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0ECE5F2-81AA-4605-B028-6FBA391056AF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8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7" name="日付プレースホルダー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D6D9D5-93E5-49A0-AE0B-3D71BCBEDE63}" type="datetime1">
              <a:rPr lang="ja-JP" altLang="en-US" smtClean="0"/>
              <a:t>2023/12/17</a:t>
            </a:fld>
            <a:endParaRPr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500241-566F-4DE3-A7DF-6B301023E34C}" type="datetime1">
              <a:rPr lang="ja-JP" altLang="en-US" smtClean="0"/>
              <a:t>2023/12/17</a:t>
            </a:fld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ja-JP" altLang="en-US" dirty="0"/>
          </a:p>
        </p:txBody>
      </p:sp>
      <p:sp>
        <p:nvSpPr>
          <p:cNvPr id="2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FEB828BD-96F9-40BD-B213-D33B00A99DE2}" type="datetime1">
              <a:rPr lang="ja-JP" altLang="en-US" smtClean="0"/>
              <a:t>2023/12/17</a:t>
            </a:fld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CA8D9AD5-F248-4919-864A-CFD76CC027D6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0412" y="2362200"/>
            <a:ext cx="3200400" cy="1990725"/>
          </a:xfrm>
        </p:spPr>
        <p:txBody>
          <a:bodyPr rtlCol="0" anchor="b">
            <a:normAutofit/>
          </a:bodyPr>
          <a:lstStyle>
            <a:lvl1pPr rtl="0">
              <a:defRPr sz="3400" b="0"/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60412" y="4367308"/>
            <a:ext cx="3200400" cy="1622012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94212" y="685800"/>
            <a:ext cx="7239001" cy="54864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ja-JP" altLang="en-US" dirty="0"/>
          </a:p>
        </p:txBody>
      </p:sp>
      <p:sp>
        <p:nvSpPr>
          <p:cNvPr id="5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1D5AE75-E642-4C3E-8154-4E0D68DD42A1}" type="datetime1">
              <a:rPr lang="ja-JP" altLang="en-US" smtClean="0"/>
              <a:t>2023/12/17</a:t>
            </a:fld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ja-JP" smtClean="0"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-JP" altLang="en-US" noProof="0" dirty="0"/>
              <a:t>マスター テキストの書式設定</a:t>
            </a:r>
          </a:p>
          <a:p>
            <a:pPr lvl="1" rtl="0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 rtl="0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 rtl="0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 rtl="0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7" name="長方形 3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R="0" lvl="0" indent="0" algn="ctr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341120" y="6614494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8" name="長方形 5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noProof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日付プレースホルダー 6"/>
          <p:cNvSpPr>
            <a:spLocks noGrp="1"/>
          </p:cNvSpPr>
          <p:nvPr>
            <p:ph type="dt" sz="half" idx="2"/>
          </p:nvPr>
        </p:nvSpPr>
        <p:spPr>
          <a:xfrm>
            <a:off x="8875776" y="6614494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065B787-F555-4D06-8A82-89E27524683E}" type="datetime1">
              <a:rPr lang="ja-JP" altLang="en-US" noProof="0" smtClean="0"/>
              <a:t>2023/12/17</a:t>
            </a:fld>
            <a:endParaRPr lang="ja-JP" altLang="en-US" noProof="0" dirty="0"/>
          </a:p>
        </p:txBody>
      </p:sp>
      <p:sp>
        <p:nvSpPr>
          <p:cNvPr id="6" name="スライド番号プレースホルダー 7"/>
          <p:cNvSpPr>
            <a:spLocks noGrp="1"/>
          </p:cNvSpPr>
          <p:nvPr>
            <p:ph type="sldNum" sz="quarter" idx="4"/>
          </p:nvPr>
        </p:nvSpPr>
        <p:spPr>
          <a:xfrm>
            <a:off x="10210800" y="6614494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CA8D9AD5-F248-4919-864A-CFD76CC027D6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kumimoji="1" sz="3400" kern="1200">
          <a:solidFill>
            <a:schemeClr val="tx2">
              <a:lumMod val="7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100000"/>
        <a:buFont typeface="Arial" pitchFamily="34" charset="0"/>
        <a:buChar char="▪"/>
        <a:defRPr kumimoji="1" sz="20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100000"/>
        <a:buFont typeface="Arial" pitchFamily="34" charset="0"/>
        <a:buChar char="▪"/>
        <a:defRPr kumimoji="1" sz="18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kumimoji="1" sz="16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kumimoji="1" sz="14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100000"/>
        <a:buFont typeface="Arial" pitchFamily="34" charset="0"/>
        <a:buChar char="▪"/>
        <a:defRPr kumimoji="1" sz="14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2849" y="1749804"/>
            <a:ext cx="4625320" cy="1990725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「あなたは佐賀県民だから、信用できない。」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475E10-7866-7CFC-6FF1-32F11F1879C9}"/>
              </a:ext>
            </a:extLst>
          </p:cNvPr>
          <p:cNvSpPr txBox="1"/>
          <p:nvPr/>
        </p:nvSpPr>
        <p:spPr>
          <a:xfrm>
            <a:off x="771787" y="4387442"/>
            <a:ext cx="3464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と言われたら、その人に何と言葉を返しますか？</a:t>
            </a:r>
          </a:p>
        </p:txBody>
      </p:sp>
      <p:pic>
        <p:nvPicPr>
          <p:cNvPr id="7" name="図 6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D7C5DB5E-5CA0-048E-7119-4DD24C07E3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86" y="244476"/>
            <a:ext cx="793294" cy="435032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DF93AB-540B-85C8-7028-2D845CA2E5B6}"/>
              </a:ext>
            </a:extLst>
          </p:cNvPr>
          <p:cNvSpPr txBox="1"/>
          <p:nvPr/>
        </p:nvSpPr>
        <p:spPr>
          <a:xfrm>
            <a:off x="6267188" y="1169315"/>
            <a:ext cx="44126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>
                <a:latin typeface="Meiryo UI" panose="020B0604030504040204" pitchFamily="50" charset="-128"/>
                <a:ea typeface="Meiryo UI" panose="020B0604030504040204" pitchFamily="50" charset="-128"/>
              </a:rPr>
              <a:t>部落差別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AD87F6DE-0410-E04E-3D03-0C646BEFF046}"/>
              </a:ext>
            </a:extLst>
          </p:cNvPr>
          <p:cNvCxnSpPr/>
          <p:nvPr/>
        </p:nvCxnSpPr>
        <p:spPr>
          <a:xfrm>
            <a:off x="6267188" y="2492754"/>
            <a:ext cx="2072081" cy="0"/>
          </a:xfrm>
          <a:prstGeom prst="line">
            <a:avLst/>
          </a:prstGeom>
          <a:ln w="635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E454A47D-9557-7BDF-D0DE-8B0476FB54D9}"/>
              </a:ext>
            </a:extLst>
          </p:cNvPr>
          <p:cNvCxnSpPr/>
          <p:nvPr/>
        </p:nvCxnSpPr>
        <p:spPr>
          <a:xfrm>
            <a:off x="8473492" y="2492754"/>
            <a:ext cx="2072081" cy="0"/>
          </a:xfrm>
          <a:prstGeom prst="line">
            <a:avLst/>
          </a:prstGeom>
          <a:ln w="635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81C7B3F-0819-88EB-FBC8-D4E2CFD18EBE}"/>
              </a:ext>
            </a:extLst>
          </p:cNvPr>
          <p:cNvGrpSpPr/>
          <p:nvPr/>
        </p:nvGrpSpPr>
        <p:grpSpPr>
          <a:xfrm>
            <a:off x="4797192" y="3162300"/>
            <a:ext cx="3325098" cy="2895596"/>
            <a:chOff x="4797192" y="3162300"/>
            <a:chExt cx="3325098" cy="2895596"/>
          </a:xfrm>
        </p:grpSpPr>
        <p:sp>
          <p:nvSpPr>
            <p:cNvPr id="15" name="吹き出し: 角を丸めた四角形 14">
              <a:extLst>
                <a:ext uri="{FF2B5EF4-FFF2-40B4-BE49-F238E27FC236}">
                  <a16:creationId xmlns:a16="http://schemas.microsoft.com/office/drawing/2014/main" id="{3C685A56-5392-CDB7-8A93-0277253AEA69}"/>
                </a:ext>
              </a:extLst>
            </p:cNvPr>
            <p:cNvSpPr/>
            <p:nvPr/>
          </p:nvSpPr>
          <p:spPr>
            <a:xfrm>
              <a:off x="4991100" y="3162300"/>
              <a:ext cx="3028950" cy="2895596"/>
            </a:xfrm>
            <a:prstGeom prst="wedgeRoundRectCallout">
              <a:avLst>
                <a:gd name="adj1" fmla="val 27909"/>
                <a:gd name="adj2" fmla="val -65790"/>
                <a:gd name="adj3" fmla="val 16667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7DF79D53-19B1-ECAE-E869-D4C64219F0B7}"/>
                </a:ext>
              </a:extLst>
            </p:cNvPr>
            <p:cNvSpPr txBox="1"/>
            <p:nvPr/>
          </p:nvSpPr>
          <p:spPr>
            <a:xfrm>
              <a:off x="4797192" y="3297348"/>
              <a:ext cx="3325098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集落</a:t>
              </a:r>
              <a:endPara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（住んでいる</a:t>
              </a:r>
              <a:endPara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場所・</a:t>
              </a:r>
              <a:endPara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出身地）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2F814EA-A86A-2D34-E55A-27FB4714A479}"/>
              </a:ext>
            </a:extLst>
          </p:cNvPr>
          <p:cNvGrpSpPr/>
          <p:nvPr/>
        </p:nvGrpSpPr>
        <p:grpSpPr>
          <a:xfrm>
            <a:off x="8171313" y="3162300"/>
            <a:ext cx="3708371" cy="3381370"/>
            <a:chOff x="8171313" y="3162300"/>
            <a:chExt cx="3708371" cy="3381370"/>
          </a:xfrm>
        </p:grpSpPr>
        <p:sp>
          <p:nvSpPr>
            <p:cNvPr id="16" name="吹き出し: 角を丸めた四角形 15">
              <a:extLst>
                <a:ext uri="{FF2B5EF4-FFF2-40B4-BE49-F238E27FC236}">
                  <a16:creationId xmlns:a16="http://schemas.microsoft.com/office/drawing/2014/main" id="{BAA67162-DBFC-C148-A72D-4A69A06F2628}"/>
                </a:ext>
              </a:extLst>
            </p:cNvPr>
            <p:cNvSpPr/>
            <p:nvPr/>
          </p:nvSpPr>
          <p:spPr>
            <a:xfrm>
              <a:off x="8171313" y="3162300"/>
              <a:ext cx="3708371" cy="3381370"/>
            </a:xfrm>
            <a:prstGeom prst="wedgeRoundRectCallout">
              <a:avLst>
                <a:gd name="adj1" fmla="val -17225"/>
                <a:gd name="adj2" fmla="val -65132"/>
                <a:gd name="adj3" fmla="val 16667"/>
              </a:avLst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D3A464C4-1639-2253-1BE0-ED27A362462A}"/>
                </a:ext>
              </a:extLst>
            </p:cNvPr>
            <p:cNvSpPr txBox="1"/>
            <p:nvPr/>
          </p:nvSpPr>
          <p:spPr>
            <a:xfrm>
              <a:off x="8473492" y="3300781"/>
              <a:ext cx="3406192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人を</a:t>
              </a:r>
              <a:endPara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いじめる、</a:t>
              </a:r>
              <a:endPara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バカにする、</a:t>
              </a:r>
              <a:endPara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仲間はずしに</a:t>
              </a:r>
              <a:endPara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　　する。</a:t>
              </a:r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F88593D-D993-72F9-A0E6-F68BFBE9BC9C}"/>
              </a:ext>
            </a:extLst>
          </p:cNvPr>
          <p:cNvSpPr txBox="1"/>
          <p:nvPr/>
        </p:nvSpPr>
        <p:spPr>
          <a:xfrm>
            <a:off x="3175889" y="387120"/>
            <a:ext cx="6735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あなたは、人を地面で判断できますか？</a:t>
            </a:r>
          </a:p>
        </p:txBody>
      </p:sp>
    </p:spTree>
    <p:extLst>
      <p:ext uri="{BB962C8B-B14F-4D97-AF65-F5344CB8AC3E}">
        <p14:creationId xmlns:p14="http://schemas.microsoft.com/office/powerpoint/2010/main" val="18078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B502795-B032-2D8E-C7DF-EBE7856FA471}"/>
              </a:ext>
            </a:extLst>
          </p:cNvPr>
          <p:cNvSpPr/>
          <p:nvPr/>
        </p:nvSpPr>
        <p:spPr>
          <a:xfrm>
            <a:off x="-209725" y="514001"/>
            <a:ext cx="12591875" cy="830997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0BC8537-5B87-1A12-CAF8-F7851337F3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007" y="198736"/>
            <a:ext cx="1052404" cy="148745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21069FC-8AC8-9831-C705-347AB0FBB02A}"/>
              </a:ext>
            </a:extLst>
          </p:cNvPr>
          <p:cNvSpPr txBox="1"/>
          <p:nvPr/>
        </p:nvSpPr>
        <p:spPr>
          <a:xfrm>
            <a:off x="1616279" y="494951"/>
            <a:ext cx="44797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差別の本質とは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4E8DCD0-3C58-0155-1E9A-B20EADE2A5FB}"/>
              </a:ext>
            </a:extLst>
          </p:cNvPr>
          <p:cNvGrpSpPr/>
          <p:nvPr/>
        </p:nvGrpSpPr>
        <p:grpSpPr>
          <a:xfrm>
            <a:off x="1115737" y="2030135"/>
            <a:ext cx="10100345" cy="3912289"/>
            <a:chOff x="1115737" y="2030135"/>
            <a:chExt cx="10100345" cy="3912289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411A8C5D-76C3-8196-3410-C6F073FC8F57}"/>
                </a:ext>
              </a:extLst>
            </p:cNvPr>
            <p:cNvSpPr txBox="1"/>
            <p:nvPr/>
          </p:nvSpPr>
          <p:spPr>
            <a:xfrm>
              <a:off x="1115737" y="2030135"/>
              <a:ext cx="1010034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①　差別は、（　　　　　　　　　　　）がいるから</a:t>
              </a:r>
              <a:endParaRPr kumimoji="1" lang="en-US" altLang="ja-JP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4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　　　　　　　　　　　　　　　　　　　　　　　　　起こる。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DC104A0-5AB1-3DBD-EB93-3235A02E12C3}"/>
                </a:ext>
              </a:extLst>
            </p:cNvPr>
            <p:cNvSpPr txBox="1"/>
            <p:nvPr/>
          </p:nvSpPr>
          <p:spPr>
            <a:xfrm>
              <a:off x="1115737" y="3168875"/>
              <a:ext cx="1010034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②　差別は、する人もされる人も</a:t>
              </a:r>
              <a:endParaRPr kumimoji="1" lang="en-US" altLang="ja-JP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4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　　　　　　　　　　　　　　幸せに（　　　　　　　　　）。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040E15E0-1AF3-C07B-450C-AEDA46BE1710}"/>
                </a:ext>
              </a:extLst>
            </p:cNvPr>
            <p:cNvSpPr txBox="1"/>
            <p:nvPr/>
          </p:nvSpPr>
          <p:spPr>
            <a:xfrm>
              <a:off x="1115737" y="4618985"/>
              <a:ext cx="10100345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③　差別をなくそうとすれば、</a:t>
              </a:r>
              <a:endParaRPr kumimoji="1" lang="en-US" altLang="ja-JP" sz="4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40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　　　　　　　　　　　　（　　　　　　　　　　　　　　）につながる。</a:t>
              </a: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EE3706A-07FB-E838-DC01-97D3061F14C2}"/>
              </a:ext>
            </a:extLst>
          </p:cNvPr>
          <p:cNvSpPr txBox="1"/>
          <p:nvPr/>
        </p:nvSpPr>
        <p:spPr>
          <a:xfrm>
            <a:off x="4005742" y="1989124"/>
            <a:ext cx="30228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差別する人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582532-3F3A-C27A-1EA8-C7D01369CBA8}"/>
              </a:ext>
            </a:extLst>
          </p:cNvPr>
          <p:cNvSpPr txBox="1"/>
          <p:nvPr/>
        </p:nvSpPr>
        <p:spPr>
          <a:xfrm>
            <a:off x="4692655" y="5204388"/>
            <a:ext cx="36879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みんなの幸せ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A2718B2-C99D-283C-AA1B-C01B410AFCFF}"/>
              </a:ext>
            </a:extLst>
          </p:cNvPr>
          <p:cNvSpPr txBox="1"/>
          <p:nvPr/>
        </p:nvSpPr>
        <p:spPr>
          <a:xfrm>
            <a:off x="8321878" y="3756429"/>
            <a:ext cx="18455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しない</a:t>
            </a:r>
          </a:p>
        </p:txBody>
      </p:sp>
    </p:spTree>
    <p:extLst>
      <p:ext uri="{BB962C8B-B14F-4D97-AF65-F5344CB8AC3E}">
        <p14:creationId xmlns:p14="http://schemas.microsoft.com/office/powerpoint/2010/main" val="406481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E84F9F8-E909-7610-60EB-1E1B58A4134D}"/>
              </a:ext>
            </a:extLst>
          </p:cNvPr>
          <p:cNvSpPr/>
          <p:nvPr/>
        </p:nvSpPr>
        <p:spPr>
          <a:xfrm>
            <a:off x="-209725" y="304451"/>
            <a:ext cx="12591875" cy="830997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DFC0BA6-1CD3-F7C9-BA55-111C5AF96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007" y="198736"/>
            <a:ext cx="1052404" cy="1487452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879E539-BD19-4B73-10CA-57259ED89A0C}"/>
              </a:ext>
            </a:extLst>
          </p:cNvPr>
          <p:cNvSpPr txBox="1"/>
          <p:nvPr/>
        </p:nvSpPr>
        <p:spPr>
          <a:xfrm>
            <a:off x="1551991" y="281257"/>
            <a:ext cx="4046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差別のなくし方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4FE3A117-8683-88EF-A03C-1BE419A66ADA}"/>
              </a:ext>
            </a:extLst>
          </p:cNvPr>
          <p:cNvGrpSpPr/>
          <p:nvPr/>
        </p:nvGrpSpPr>
        <p:grpSpPr>
          <a:xfrm>
            <a:off x="307179" y="1371316"/>
            <a:ext cx="11586754" cy="5047459"/>
            <a:chOff x="307179" y="1371316"/>
            <a:chExt cx="11586754" cy="5047459"/>
          </a:xfrm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674905DE-E48A-C2D0-939C-0BBF55DAFB76}"/>
                </a:ext>
              </a:extLst>
            </p:cNvPr>
            <p:cNvGrpSpPr/>
            <p:nvPr/>
          </p:nvGrpSpPr>
          <p:grpSpPr>
            <a:xfrm>
              <a:off x="3912091" y="1371316"/>
              <a:ext cx="3808602" cy="1134217"/>
              <a:chOff x="4337108" y="713064"/>
              <a:chExt cx="3808602" cy="1134217"/>
            </a:xfrm>
          </p:grpSpPr>
          <p:sp>
            <p:nvSpPr>
              <p:cNvPr id="41" name="正方形/長方形 40">
                <a:extLst>
                  <a:ext uri="{FF2B5EF4-FFF2-40B4-BE49-F238E27FC236}">
                    <a16:creationId xmlns:a16="http://schemas.microsoft.com/office/drawing/2014/main" id="{1F6C6705-EEDC-12E6-BDA3-8D7A6DE39C95}"/>
                  </a:ext>
                </a:extLst>
              </p:cNvPr>
              <p:cNvSpPr/>
              <p:nvPr/>
            </p:nvSpPr>
            <p:spPr>
              <a:xfrm>
                <a:off x="4337108" y="713064"/>
                <a:ext cx="3733101" cy="1134217"/>
              </a:xfrm>
              <a:prstGeom prst="rect">
                <a:avLst/>
              </a:prstGeom>
              <a:solidFill>
                <a:srgbClr val="FFC1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6C2BF1D-4EB0-F2DC-1356-63112F714967}"/>
                  </a:ext>
                </a:extLst>
              </p:cNvPr>
              <p:cNvSpPr txBox="1"/>
              <p:nvPr/>
            </p:nvSpPr>
            <p:spPr>
              <a:xfrm>
                <a:off x="4530055" y="908952"/>
                <a:ext cx="3615655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差別をなくす。</a:t>
                </a:r>
              </a:p>
            </p:txBody>
          </p:sp>
        </p:grpSp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664FFE60-6B2D-89EC-27B3-7DFAE76DF346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93848" y="1499324"/>
              <a:ext cx="1134216" cy="1139257"/>
            </a:xfrm>
            <a:prstGeom prst="rect">
              <a:avLst/>
            </a:prstGeom>
            <a:noFill/>
          </p:spPr>
        </p:pic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5381A124-31CB-720C-95A5-00A805E513FC}"/>
                </a:ext>
              </a:extLst>
            </p:cNvPr>
            <p:cNvGrpSpPr/>
            <p:nvPr/>
          </p:nvGrpSpPr>
          <p:grpSpPr>
            <a:xfrm>
              <a:off x="307179" y="2853719"/>
              <a:ext cx="4962525" cy="1541800"/>
              <a:chOff x="1117997" y="2449859"/>
              <a:chExt cx="4962525" cy="1541800"/>
            </a:xfrm>
          </p:grpSpPr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D4B20DB8-8B51-9D26-488C-02CB191A5095}"/>
                  </a:ext>
                </a:extLst>
              </p:cNvPr>
              <p:cNvSpPr/>
              <p:nvPr/>
            </p:nvSpPr>
            <p:spPr>
              <a:xfrm>
                <a:off x="1117997" y="2449859"/>
                <a:ext cx="4657725" cy="1541800"/>
              </a:xfrm>
              <a:prstGeom prst="rect">
                <a:avLst/>
              </a:prstGeom>
              <a:solidFill>
                <a:srgbClr val="FFFF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DA42496-816A-91CB-3A40-0E41876DEDDB}"/>
                  </a:ext>
                </a:extLst>
              </p:cNvPr>
              <p:cNvSpPr txBox="1"/>
              <p:nvPr/>
            </p:nvSpPr>
            <p:spPr>
              <a:xfrm>
                <a:off x="1266639" y="2545109"/>
                <a:ext cx="4813883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（　　　　　　　　　　　）を</a:t>
                </a:r>
                <a:endParaRPr kumimoji="1" lang="en-US" altLang="ja-JP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r>
                  <a:rPr kumimoji="1" lang="ja-JP" altLang="en-US" sz="4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減らす。なくす。</a:t>
                </a:r>
              </a:p>
            </p:txBody>
          </p:sp>
        </p:grp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BBAE9834-66FC-3A3E-2B6B-F52F34BAFFE8}"/>
                </a:ext>
              </a:extLst>
            </p:cNvPr>
            <p:cNvGrpSpPr/>
            <p:nvPr/>
          </p:nvGrpSpPr>
          <p:grpSpPr>
            <a:xfrm>
              <a:off x="3023744" y="4706720"/>
              <a:ext cx="5634910" cy="1712055"/>
              <a:chOff x="3623390" y="4594237"/>
              <a:chExt cx="5634910" cy="1712055"/>
            </a:xfrm>
          </p:grpSpPr>
          <p:sp>
            <p:nvSpPr>
              <p:cNvPr id="37" name="正方形/長方形 36">
                <a:extLst>
                  <a:ext uri="{FF2B5EF4-FFF2-40B4-BE49-F238E27FC236}">
                    <a16:creationId xmlns:a16="http://schemas.microsoft.com/office/drawing/2014/main" id="{51EC78F2-015F-507A-6D64-FDB25E464B0D}"/>
                  </a:ext>
                </a:extLst>
              </p:cNvPr>
              <p:cNvSpPr/>
              <p:nvPr/>
            </p:nvSpPr>
            <p:spPr>
              <a:xfrm>
                <a:off x="3623390" y="4594237"/>
                <a:ext cx="5634910" cy="171205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D06B4D2-9092-A1CF-F125-A8FBF5916FDE}"/>
                  </a:ext>
                </a:extLst>
              </p:cNvPr>
              <p:cNvSpPr txBox="1"/>
              <p:nvPr/>
            </p:nvSpPr>
            <p:spPr>
              <a:xfrm>
                <a:off x="3816991" y="4734551"/>
                <a:ext cx="533539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（　　　　　 ）をつくる。</a:t>
                </a:r>
                <a:endParaRPr kumimoji="1" lang="en-US" altLang="ja-JP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r>
                  <a:rPr kumimoji="1" lang="ja-JP" altLang="en-US" sz="4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（　　　　 　）を保障する。</a:t>
                </a:r>
              </a:p>
            </p:txBody>
          </p:sp>
        </p:grpSp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8AE92898-9E25-D7B9-9408-62589678FB41}"/>
                </a:ext>
              </a:extLst>
            </p:cNvPr>
            <p:cNvGrpSpPr/>
            <p:nvPr/>
          </p:nvGrpSpPr>
          <p:grpSpPr>
            <a:xfrm>
              <a:off x="6798883" y="2874735"/>
              <a:ext cx="5095050" cy="1499768"/>
              <a:chOff x="6661722" y="2387117"/>
              <a:chExt cx="5364781" cy="1499768"/>
            </a:xfrm>
          </p:grpSpPr>
          <p:sp>
            <p:nvSpPr>
              <p:cNvPr id="35" name="正方形/長方形 34">
                <a:extLst>
                  <a:ext uri="{FF2B5EF4-FFF2-40B4-BE49-F238E27FC236}">
                    <a16:creationId xmlns:a16="http://schemas.microsoft.com/office/drawing/2014/main" id="{43D79E0C-F14E-BDA1-21AF-42234F50CE7D}"/>
                  </a:ext>
                </a:extLst>
              </p:cNvPr>
              <p:cNvSpPr/>
              <p:nvPr/>
            </p:nvSpPr>
            <p:spPr>
              <a:xfrm>
                <a:off x="6661722" y="2387117"/>
                <a:ext cx="5364781" cy="149976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E5FD4915-A8B1-3017-7005-9D46CAC00FA8}"/>
                  </a:ext>
                </a:extLst>
              </p:cNvPr>
              <p:cNvSpPr txBox="1"/>
              <p:nvPr/>
            </p:nvSpPr>
            <p:spPr>
              <a:xfrm>
                <a:off x="6691105" y="2430151"/>
                <a:ext cx="533539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すべての人の</a:t>
                </a:r>
                <a:endParaRPr kumimoji="1" lang="en-US" altLang="ja-JP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  <a:p>
                <a:r>
                  <a:rPr kumimoji="1" lang="ja-JP" altLang="en-US" sz="4400" dirty="0">
                    <a:latin typeface="UD デジタル 教科書体 NK-R" panose="02020400000000000000" pitchFamily="18" charset="-128"/>
                    <a:ea typeface="UD デジタル 教科書体 NK-R" panose="02020400000000000000" pitchFamily="18" charset="-128"/>
                  </a:rPr>
                  <a:t>（ 　　　　）が守られる。</a:t>
                </a:r>
                <a:endParaRPr kumimoji="1" lang="en-US" altLang="ja-JP" sz="4400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endParaRPr>
              </a:p>
            </p:txBody>
          </p:sp>
        </p:grpSp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A4A4A204-0FB2-C0D1-50A9-987490720FF6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260122">
              <a:off x="8883222" y="1493990"/>
              <a:ext cx="1134216" cy="1139257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ACF7F136-D8D0-E1FD-9736-BA029FBB57AA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079439">
              <a:off x="8982314" y="4876342"/>
              <a:ext cx="1134216" cy="1139257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2DA587A9-0E7A-9563-F45B-4F134490A2ED}"/>
                </a:ext>
              </a:extLst>
            </p:cNvPr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337964">
              <a:off x="1623205" y="4661919"/>
              <a:ext cx="1134216" cy="1139257"/>
            </a:xfrm>
            <a:prstGeom prst="rect">
              <a:avLst/>
            </a:prstGeom>
          </p:spPr>
        </p:pic>
      </p:grp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31B6FB6F-56D3-2732-2674-35A4A884D677}"/>
              </a:ext>
            </a:extLst>
          </p:cNvPr>
          <p:cNvSpPr txBox="1"/>
          <p:nvPr/>
        </p:nvSpPr>
        <p:spPr>
          <a:xfrm>
            <a:off x="1008114" y="2936634"/>
            <a:ext cx="2875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差別する人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67FD1D5-D6F5-39A0-366B-EB3215FA8349}"/>
              </a:ext>
            </a:extLst>
          </p:cNvPr>
          <p:cNvSpPr txBox="1"/>
          <p:nvPr/>
        </p:nvSpPr>
        <p:spPr>
          <a:xfrm>
            <a:off x="3575136" y="4847034"/>
            <a:ext cx="18280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ルール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A0C352B6-4DEF-43A4-195C-B0EB9DBBE937}"/>
              </a:ext>
            </a:extLst>
          </p:cNvPr>
          <p:cNvSpPr txBox="1"/>
          <p:nvPr/>
        </p:nvSpPr>
        <p:spPr>
          <a:xfrm>
            <a:off x="3781365" y="5485530"/>
            <a:ext cx="14155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学び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2F09D1F-5C37-B8C4-2B03-70A2EAECDEB2}"/>
              </a:ext>
            </a:extLst>
          </p:cNvPr>
          <p:cNvSpPr txBox="1"/>
          <p:nvPr/>
        </p:nvSpPr>
        <p:spPr>
          <a:xfrm>
            <a:off x="7227409" y="3566303"/>
            <a:ext cx="1344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人権</a:t>
            </a:r>
          </a:p>
        </p:txBody>
      </p:sp>
    </p:spTree>
    <p:extLst>
      <p:ext uri="{BB962C8B-B14F-4D97-AF65-F5344CB8AC3E}">
        <p14:creationId xmlns:p14="http://schemas.microsoft.com/office/powerpoint/2010/main" val="1064365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4" grpId="0"/>
      <p:bldP spid="45" grpId="0"/>
      <p:bldP spid="46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ED6B20D1-2B0B-BBE1-D673-27AC393A53AD}"/>
              </a:ext>
            </a:extLst>
          </p:cNvPr>
          <p:cNvGrpSpPr/>
          <p:nvPr/>
        </p:nvGrpSpPr>
        <p:grpSpPr>
          <a:xfrm>
            <a:off x="2592341" y="574632"/>
            <a:ext cx="6077176" cy="830997"/>
            <a:chOff x="2592341" y="574632"/>
            <a:chExt cx="6077176" cy="830997"/>
          </a:xfrm>
        </p:grpSpPr>
        <p:pic>
          <p:nvPicPr>
            <p:cNvPr id="7" name="図 6" descr="アイコン&#10;&#10;自動的に生成された説明">
              <a:extLst>
                <a:ext uri="{FF2B5EF4-FFF2-40B4-BE49-F238E27FC236}">
                  <a16:creationId xmlns:a16="http://schemas.microsoft.com/office/drawing/2014/main" id="{FF1370D2-5056-E198-E69C-45841631B9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2341" y="574632"/>
              <a:ext cx="764517" cy="830997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0BC07DC-A3F9-1AED-543D-7D09622CDB0C}"/>
                </a:ext>
              </a:extLst>
            </p:cNvPr>
            <p:cNvSpPr txBox="1"/>
            <p:nvPr/>
          </p:nvSpPr>
          <p:spPr>
            <a:xfrm>
              <a:off x="3522482" y="574632"/>
              <a:ext cx="51470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今日の学習のまとめ</a:t>
              </a: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ED297F17-597B-2331-1972-528D32F854EC}"/>
              </a:ext>
            </a:extLst>
          </p:cNvPr>
          <p:cNvGrpSpPr/>
          <p:nvPr/>
        </p:nvGrpSpPr>
        <p:grpSpPr>
          <a:xfrm>
            <a:off x="282803" y="1753385"/>
            <a:ext cx="3404613" cy="594714"/>
            <a:chOff x="282803" y="1753385"/>
            <a:chExt cx="3404613" cy="594714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CF476EDD-6B75-D312-536B-F65B4F94639F}"/>
                </a:ext>
              </a:extLst>
            </p:cNvPr>
            <p:cNvSpPr/>
            <p:nvPr/>
          </p:nvSpPr>
          <p:spPr>
            <a:xfrm>
              <a:off x="282803" y="1763324"/>
              <a:ext cx="3404613" cy="584775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3E37E10F-90DD-E7BA-9CA4-AF7E9D2E7629}"/>
                </a:ext>
              </a:extLst>
            </p:cNvPr>
            <p:cNvSpPr txBox="1"/>
            <p:nvPr/>
          </p:nvSpPr>
          <p:spPr>
            <a:xfrm>
              <a:off x="414780" y="1753385"/>
              <a:ext cx="31862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中世：「河原者」</a:t>
              </a:r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066FECBA-CF42-2486-9B7D-BD35D1E7D6B5}"/>
              </a:ext>
            </a:extLst>
          </p:cNvPr>
          <p:cNvGrpSpPr/>
          <p:nvPr/>
        </p:nvGrpSpPr>
        <p:grpSpPr>
          <a:xfrm>
            <a:off x="282802" y="3080521"/>
            <a:ext cx="5910609" cy="586754"/>
            <a:chOff x="282802" y="3080521"/>
            <a:chExt cx="5910609" cy="586754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8CD36727-CFBD-6948-3CA6-3EC87BA1DA89}"/>
                </a:ext>
              </a:extLst>
            </p:cNvPr>
            <p:cNvSpPr/>
            <p:nvPr/>
          </p:nvSpPr>
          <p:spPr>
            <a:xfrm>
              <a:off x="282802" y="3082500"/>
              <a:ext cx="5910609" cy="584775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4400A2CA-B3A6-ED1C-01F0-3A5B106FAAEB}"/>
                </a:ext>
              </a:extLst>
            </p:cNvPr>
            <p:cNvSpPr txBox="1"/>
            <p:nvPr/>
          </p:nvSpPr>
          <p:spPr>
            <a:xfrm>
              <a:off x="397939" y="3080521"/>
              <a:ext cx="57954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solidFill>
                    <a:srgbClr val="FFFF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近世：「身分差別を受けた人々」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5849E820-2D58-81BD-98C4-F644AF58C28D}"/>
              </a:ext>
            </a:extLst>
          </p:cNvPr>
          <p:cNvGrpSpPr/>
          <p:nvPr/>
        </p:nvGrpSpPr>
        <p:grpSpPr>
          <a:xfrm>
            <a:off x="282802" y="4403889"/>
            <a:ext cx="6080291" cy="585160"/>
            <a:chOff x="282802" y="4403889"/>
            <a:chExt cx="6080291" cy="585160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EB42F763-B325-0EE7-9B57-01A3952F9D6E}"/>
                </a:ext>
              </a:extLst>
            </p:cNvPr>
            <p:cNvSpPr/>
            <p:nvPr/>
          </p:nvSpPr>
          <p:spPr>
            <a:xfrm>
              <a:off x="282802" y="4404274"/>
              <a:ext cx="6080291" cy="584775"/>
            </a:xfrm>
            <a:prstGeom prst="roundRect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910B690-87CF-7364-E4F4-ECE5F0F28BD0}"/>
                </a:ext>
              </a:extLst>
            </p:cNvPr>
            <p:cNvSpPr txBox="1"/>
            <p:nvPr/>
          </p:nvSpPr>
          <p:spPr>
            <a:xfrm>
              <a:off x="397939" y="4403889"/>
              <a:ext cx="59651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現代：「部落差別を受けた人々」</a:t>
              </a:r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9FE2540-CAF7-FE99-FCD9-8980AF7F44D6}"/>
              </a:ext>
            </a:extLst>
          </p:cNvPr>
          <p:cNvSpPr txBox="1"/>
          <p:nvPr/>
        </p:nvSpPr>
        <p:spPr>
          <a:xfrm>
            <a:off x="774569" y="2393528"/>
            <a:ext cx="71156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日本を代表する文化を創造した。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21D769F-E213-1C95-0FFF-59B54F873B4A}"/>
              </a:ext>
            </a:extLst>
          </p:cNvPr>
          <p:cNvSpPr txBox="1"/>
          <p:nvPr/>
        </p:nvSpPr>
        <p:spPr>
          <a:xfrm>
            <a:off x="774569" y="3673814"/>
            <a:ext cx="5418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差別に対するたたかいを始めた。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A5455F2-C5CD-F073-A6C4-D74ACCF4EFA9}"/>
              </a:ext>
            </a:extLst>
          </p:cNvPr>
          <p:cNvSpPr txBox="1"/>
          <p:nvPr/>
        </p:nvSpPr>
        <p:spPr>
          <a:xfrm>
            <a:off x="774569" y="5020391"/>
            <a:ext cx="5682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部落差別をなくし、世の中を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よりよいものに変えてきた。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9F017A1-5447-E332-0E42-ABB282506BAD}"/>
              </a:ext>
            </a:extLst>
          </p:cNvPr>
          <p:cNvGrpSpPr/>
          <p:nvPr/>
        </p:nvGrpSpPr>
        <p:grpSpPr>
          <a:xfrm>
            <a:off x="6726095" y="1753385"/>
            <a:ext cx="2278757" cy="594588"/>
            <a:chOff x="6726095" y="1753385"/>
            <a:chExt cx="2278757" cy="594588"/>
          </a:xfrm>
        </p:grpSpPr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752AE1D9-C42E-DAFF-9CF8-0E3DB17CA515}"/>
                </a:ext>
              </a:extLst>
            </p:cNvPr>
            <p:cNvSpPr/>
            <p:nvPr/>
          </p:nvSpPr>
          <p:spPr>
            <a:xfrm>
              <a:off x="6726095" y="1763198"/>
              <a:ext cx="2278757" cy="584775"/>
            </a:xfrm>
            <a:prstGeom prst="roundRect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4B658BE9-CDA3-65F6-8D07-278B4DD54427}"/>
                </a:ext>
              </a:extLst>
            </p:cNvPr>
            <p:cNvSpPr txBox="1"/>
            <p:nvPr/>
          </p:nvSpPr>
          <p:spPr>
            <a:xfrm>
              <a:off x="6842289" y="1753385"/>
              <a:ext cx="20958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多くの人々</a:t>
              </a:r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F86AC8C-8296-9FF7-BE3E-CFC96387362F}"/>
              </a:ext>
            </a:extLst>
          </p:cNvPr>
          <p:cNvSpPr txBox="1"/>
          <p:nvPr/>
        </p:nvSpPr>
        <p:spPr>
          <a:xfrm>
            <a:off x="7413158" y="2356204"/>
            <a:ext cx="41446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自分たちのまちがった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意識の誤りに気づき、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社会のルールをつくり、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すべての人が自分らしく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安心して生活できる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社会に近づけてきた。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86C9254-F366-15AF-B4BC-4B3A5DEC43AF}"/>
              </a:ext>
            </a:extLst>
          </p:cNvPr>
          <p:cNvGrpSpPr/>
          <p:nvPr/>
        </p:nvGrpSpPr>
        <p:grpSpPr>
          <a:xfrm>
            <a:off x="6457361" y="5273534"/>
            <a:ext cx="5626650" cy="1487452"/>
            <a:chOff x="6457361" y="5273534"/>
            <a:chExt cx="5626650" cy="1487452"/>
          </a:xfrm>
        </p:grpSpPr>
        <p:sp>
          <p:nvSpPr>
            <p:cNvPr id="27" name="吹き出し: 四角形 26">
              <a:extLst>
                <a:ext uri="{FF2B5EF4-FFF2-40B4-BE49-F238E27FC236}">
                  <a16:creationId xmlns:a16="http://schemas.microsoft.com/office/drawing/2014/main" id="{B6FC9528-8A64-04BF-765C-97DBD7C1A156}"/>
                </a:ext>
              </a:extLst>
            </p:cNvPr>
            <p:cNvSpPr/>
            <p:nvPr/>
          </p:nvSpPr>
          <p:spPr>
            <a:xfrm>
              <a:off x="6457361" y="5536195"/>
              <a:ext cx="4316690" cy="1184864"/>
            </a:xfrm>
            <a:prstGeom prst="wedgeRectCallout">
              <a:avLst>
                <a:gd name="adj1" fmla="val 57823"/>
                <a:gd name="adj2" fmla="val -31233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204789F8-3682-61EF-88FA-FD4AA092CB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31607" y="5273534"/>
              <a:ext cx="1052404" cy="1487452"/>
            </a:xfrm>
            <a:prstGeom prst="rect">
              <a:avLst/>
            </a:prstGeom>
          </p:spPr>
        </p:pic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C7DF184C-9836-0CB6-CEB8-F558114465A7}"/>
                </a:ext>
              </a:extLst>
            </p:cNvPr>
            <p:cNvSpPr txBox="1"/>
            <p:nvPr/>
          </p:nvSpPr>
          <p:spPr>
            <a:xfrm>
              <a:off x="6629400" y="5661670"/>
              <a:ext cx="414465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200" b="1" dirty="0">
                  <a:solidFill>
                    <a:srgbClr val="FF3399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みなさんは、どんなことを感じ、考えましたか？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113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5826" y="4968380"/>
            <a:ext cx="10019252" cy="1143000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 部落差別について考えてみよう ～</a:t>
            </a:r>
          </a:p>
        </p:txBody>
      </p:sp>
      <p:pic>
        <p:nvPicPr>
          <p:cNvPr id="6" name="図 5" descr="挿絵, 花 が含まれている画像&#10;&#10;自動的に生成された説明">
            <a:extLst>
              <a:ext uri="{FF2B5EF4-FFF2-40B4-BE49-F238E27FC236}">
                <a16:creationId xmlns:a16="http://schemas.microsoft.com/office/drawing/2014/main" id="{A041AAE3-FEF3-83FA-D482-7EF8B2378F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31" y="5044537"/>
            <a:ext cx="708721" cy="49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2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5826" y="4968380"/>
            <a:ext cx="10019252" cy="1143000"/>
          </a:xfrm>
        </p:spPr>
        <p:txBody>
          <a:bodyPr rtlCol="0">
            <a:normAutofit/>
          </a:bodyPr>
          <a:lstStyle/>
          <a:p>
            <a:pPr rtl="0"/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 部落差別について考えてみよう ～</a:t>
            </a:r>
          </a:p>
        </p:txBody>
      </p:sp>
      <p:pic>
        <p:nvPicPr>
          <p:cNvPr id="6" name="図 5" descr="挿絵, 花 が含まれている画像&#10;&#10;自動的に生成された説明">
            <a:extLst>
              <a:ext uri="{FF2B5EF4-FFF2-40B4-BE49-F238E27FC236}">
                <a16:creationId xmlns:a16="http://schemas.microsoft.com/office/drawing/2014/main" id="{A041AAE3-FEF3-83FA-D482-7EF8B2378F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31" y="5044537"/>
            <a:ext cx="708721" cy="49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826074C-A6DF-AD2D-90F3-37E6F5F09426}"/>
              </a:ext>
            </a:extLst>
          </p:cNvPr>
          <p:cNvSpPr/>
          <p:nvPr/>
        </p:nvSpPr>
        <p:spPr>
          <a:xfrm>
            <a:off x="0" y="1767980"/>
            <a:ext cx="12192000" cy="37247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353FE4-943E-1BC3-46A5-C13391E5B67F}"/>
              </a:ext>
            </a:extLst>
          </p:cNvPr>
          <p:cNvSpPr txBox="1"/>
          <p:nvPr/>
        </p:nvSpPr>
        <p:spPr>
          <a:xfrm>
            <a:off x="2583110" y="360728"/>
            <a:ext cx="76172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部落差別について考えてみよう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073A54-55EF-81A6-D670-12B0B0405012}"/>
              </a:ext>
            </a:extLst>
          </p:cNvPr>
          <p:cNvSpPr txBox="1"/>
          <p:nvPr/>
        </p:nvSpPr>
        <p:spPr>
          <a:xfrm>
            <a:off x="1978404" y="2977167"/>
            <a:ext cx="9346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１　部落差別は、どのようにして</a:t>
            </a:r>
            <a:endParaRPr kumimoji="1" lang="en-US" altLang="ja-JP" sz="4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生まれたのだろう？</a:t>
            </a:r>
          </a:p>
        </p:txBody>
      </p:sp>
      <p:pic>
        <p:nvPicPr>
          <p:cNvPr id="15" name="図 14" descr="挿絵, 花 が含まれている画像&#10;&#10;自動的に生成された説明">
            <a:extLst>
              <a:ext uri="{FF2B5EF4-FFF2-40B4-BE49-F238E27FC236}">
                <a16:creationId xmlns:a16="http://schemas.microsoft.com/office/drawing/2014/main" id="{F2513524-5C3F-A06E-CB1B-2EF6CC10A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338" y="4325476"/>
            <a:ext cx="1419600" cy="99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206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FA3DC280-2DB7-0C76-3764-F084D31412AA}"/>
              </a:ext>
            </a:extLst>
          </p:cNvPr>
          <p:cNvSpPr/>
          <p:nvPr/>
        </p:nvSpPr>
        <p:spPr>
          <a:xfrm>
            <a:off x="352425" y="2400856"/>
            <a:ext cx="11592450" cy="417139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C3EFC7-AC6E-1BB0-12CE-0BA60224C21C}"/>
              </a:ext>
            </a:extLst>
          </p:cNvPr>
          <p:cNvSpPr txBox="1"/>
          <p:nvPr/>
        </p:nvSpPr>
        <p:spPr>
          <a:xfrm>
            <a:off x="90881" y="91354"/>
            <a:ext cx="9346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１　部落差別は、どのようにして生まれたのだろう？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5E69018-C73C-2340-463B-43158ED8E05E}"/>
              </a:ext>
            </a:extLst>
          </p:cNvPr>
          <p:cNvGrpSpPr/>
          <p:nvPr/>
        </p:nvGrpSpPr>
        <p:grpSpPr>
          <a:xfrm>
            <a:off x="4398627" y="857474"/>
            <a:ext cx="3556932" cy="964733"/>
            <a:chOff x="3636627" y="990824"/>
            <a:chExt cx="3556932" cy="964733"/>
          </a:xfrm>
        </p:grpSpPr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0355E80D-BE61-4F47-3B45-0A08EF6BFE2A}"/>
                </a:ext>
              </a:extLst>
            </p:cNvPr>
            <p:cNvSpPr/>
            <p:nvPr/>
          </p:nvSpPr>
          <p:spPr>
            <a:xfrm>
              <a:off x="3636627" y="990824"/>
              <a:ext cx="3556932" cy="964733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54871FD-C420-C4E1-3462-0DAD9BB82AAF}"/>
                </a:ext>
              </a:extLst>
            </p:cNvPr>
            <p:cNvSpPr txBox="1"/>
            <p:nvPr/>
          </p:nvSpPr>
          <p:spPr>
            <a:xfrm>
              <a:off x="4177717" y="1082180"/>
              <a:ext cx="286064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差別する人</a:t>
              </a: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02DCCE2-B5AC-0E1E-1B3C-1CBB15CA6BEE}"/>
              </a:ext>
            </a:extLst>
          </p:cNvPr>
          <p:cNvSpPr txBox="1"/>
          <p:nvPr/>
        </p:nvSpPr>
        <p:spPr>
          <a:xfrm>
            <a:off x="352425" y="878339"/>
            <a:ext cx="19126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偏見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（決めつけ）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9B461B2-498D-0BBA-8F02-6922CB91D9B2}"/>
              </a:ext>
            </a:extLst>
          </p:cNvPr>
          <p:cNvSpPr txBox="1"/>
          <p:nvPr/>
        </p:nvSpPr>
        <p:spPr>
          <a:xfrm>
            <a:off x="2265116" y="878339"/>
            <a:ext cx="21154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予断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（思い込み）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95E1837-B342-7B44-DFC4-6D05284A3E3D}"/>
              </a:ext>
            </a:extLst>
          </p:cNvPr>
          <p:cNvSpPr txBox="1"/>
          <p:nvPr/>
        </p:nvSpPr>
        <p:spPr>
          <a:xfrm>
            <a:off x="7973648" y="878339"/>
            <a:ext cx="21154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同調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（そうなの？）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25F9993-D5A9-7224-EFF3-626611241395}"/>
              </a:ext>
            </a:extLst>
          </p:cNvPr>
          <p:cNvSpPr txBox="1"/>
          <p:nvPr/>
        </p:nvSpPr>
        <p:spPr>
          <a:xfrm>
            <a:off x="9706238" y="878339"/>
            <a:ext cx="21154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不安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（怖い）</a:t>
            </a:r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11A14726-2CB5-2120-D1E5-48FD58812A71}"/>
              </a:ext>
            </a:extLst>
          </p:cNvPr>
          <p:cNvSpPr/>
          <p:nvPr/>
        </p:nvSpPr>
        <p:spPr>
          <a:xfrm>
            <a:off x="5874740" y="1955558"/>
            <a:ext cx="619125" cy="347764"/>
          </a:xfrm>
          <a:prstGeom prst="downArrow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7A34213A-CE6D-8076-584E-A3C575F3C043}"/>
              </a:ext>
            </a:extLst>
          </p:cNvPr>
          <p:cNvGrpSpPr/>
          <p:nvPr/>
        </p:nvGrpSpPr>
        <p:grpSpPr>
          <a:xfrm>
            <a:off x="5075251" y="3795980"/>
            <a:ext cx="2708858" cy="1323439"/>
            <a:chOff x="4808551" y="3634055"/>
            <a:chExt cx="2708858" cy="1323439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CA6715DD-1F66-6361-10DA-33A4E592B6BB}"/>
                </a:ext>
              </a:extLst>
            </p:cNvPr>
            <p:cNvSpPr txBox="1"/>
            <p:nvPr/>
          </p:nvSpPr>
          <p:spPr>
            <a:xfrm>
              <a:off x="4808551" y="3634055"/>
              <a:ext cx="270885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0" dirty="0">
                  <a:ln w="76200">
                    <a:solidFill>
                      <a:schemeClr val="bg1"/>
                    </a:solidFill>
                  </a:ln>
                  <a:latin typeface="Meiryo UI" panose="020B0604030504040204" pitchFamily="50" charset="-128"/>
                  <a:ea typeface="Meiryo UI" panose="020B0604030504040204" pitchFamily="50" charset="-128"/>
                </a:rPr>
                <a:t>差別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EA27570A-F9DD-224D-DC08-6393A69DDE01}"/>
                </a:ext>
              </a:extLst>
            </p:cNvPr>
            <p:cNvSpPr txBox="1"/>
            <p:nvPr/>
          </p:nvSpPr>
          <p:spPr>
            <a:xfrm>
              <a:off x="4808551" y="3634055"/>
              <a:ext cx="2708858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差別</a:t>
              </a: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4055CC4-18E6-5098-0D08-66DB7DD7BAF0}"/>
              </a:ext>
            </a:extLst>
          </p:cNvPr>
          <p:cNvSpPr txBox="1"/>
          <p:nvPr/>
        </p:nvSpPr>
        <p:spPr>
          <a:xfrm>
            <a:off x="5316740" y="2685384"/>
            <a:ext cx="1735124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外見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C1B8B2A-2DB1-CCAE-234E-DC224957DBC7}"/>
              </a:ext>
            </a:extLst>
          </p:cNvPr>
          <p:cNvSpPr txBox="1"/>
          <p:nvPr/>
        </p:nvSpPr>
        <p:spPr>
          <a:xfrm>
            <a:off x="7491979" y="3136830"/>
            <a:ext cx="4012781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文化・宗教・民族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1EBE3FD-56B3-8FE7-3EE6-7E55B57EE940}"/>
              </a:ext>
            </a:extLst>
          </p:cNvPr>
          <p:cNvSpPr txBox="1"/>
          <p:nvPr/>
        </p:nvSpPr>
        <p:spPr>
          <a:xfrm>
            <a:off x="8478822" y="4411533"/>
            <a:ext cx="1735124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病気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C6719DD-3B55-A134-9413-8184667D663D}"/>
              </a:ext>
            </a:extLst>
          </p:cNvPr>
          <p:cNvSpPr txBox="1"/>
          <p:nvPr/>
        </p:nvSpPr>
        <p:spPr>
          <a:xfrm>
            <a:off x="3029124" y="3146710"/>
            <a:ext cx="1735124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性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E0BDDE3-DCBF-FB45-47F7-3B86B8F3B34B}"/>
              </a:ext>
            </a:extLst>
          </p:cNvPr>
          <p:cNvSpPr txBox="1"/>
          <p:nvPr/>
        </p:nvSpPr>
        <p:spPr>
          <a:xfrm>
            <a:off x="914485" y="4402042"/>
            <a:ext cx="3152255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身分・職業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4C84645-48C1-309E-33A5-E893276A6675}"/>
              </a:ext>
            </a:extLst>
          </p:cNvPr>
          <p:cNvSpPr txBox="1"/>
          <p:nvPr/>
        </p:nvSpPr>
        <p:spPr>
          <a:xfrm>
            <a:off x="3379452" y="5579323"/>
            <a:ext cx="5538396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住んでいる場所・出身地</a:t>
            </a: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C62697F8-035D-4651-A7B3-013D1248E57E}"/>
              </a:ext>
            </a:extLst>
          </p:cNvPr>
          <p:cNvCxnSpPr/>
          <p:nvPr/>
        </p:nvCxnSpPr>
        <p:spPr>
          <a:xfrm>
            <a:off x="6184302" y="3500653"/>
            <a:ext cx="0" cy="433172"/>
          </a:xfrm>
          <a:prstGeom prst="straightConnector1">
            <a:avLst/>
          </a:prstGeom>
          <a:ln w="254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5EF6E979-8507-D74A-3E01-9C84959A0CC5}"/>
              </a:ext>
            </a:extLst>
          </p:cNvPr>
          <p:cNvCxnSpPr/>
          <p:nvPr/>
        </p:nvCxnSpPr>
        <p:spPr>
          <a:xfrm flipH="1">
            <a:off x="7258050" y="4010025"/>
            <a:ext cx="628650" cy="304800"/>
          </a:xfrm>
          <a:prstGeom prst="straightConnector1">
            <a:avLst/>
          </a:prstGeom>
          <a:ln w="254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06DA9E27-340D-50A3-272B-E340E1019718}"/>
              </a:ext>
            </a:extLst>
          </p:cNvPr>
          <p:cNvCxnSpPr/>
          <p:nvPr/>
        </p:nvCxnSpPr>
        <p:spPr>
          <a:xfrm flipH="1" flipV="1">
            <a:off x="7258050" y="4619625"/>
            <a:ext cx="876300" cy="257175"/>
          </a:xfrm>
          <a:prstGeom prst="straightConnector1">
            <a:avLst/>
          </a:prstGeom>
          <a:ln w="254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B1020834-ACD9-42C9-ECD5-FFF34A6CA98C}"/>
              </a:ext>
            </a:extLst>
          </p:cNvPr>
          <p:cNvCxnSpPr/>
          <p:nvPr/>
        </p:nvCxnSpPr>
        <p:spPr>
          <a:xfrm flipV="1">
            <a:off x="6148650" y="5109928"/>
            <a:ext cx="0" cy="328847"/>
          </a:xfrm>
          <a:prstGeom prst="straightConnector1">
            <a:avLst/>
          </a:prstGeom>
          <a:ln w="254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980D338E-2769-4A28-CD8A-25BD5589FFDC}"/>
              </a:ext>
            </a:extLst>
          </p:cNvPr>
          <p:cNvCxnSpPr/>
          <p:nvPr/>
        </p:nvCxnSpPr>
        <p:spPr>
          <a:xfrm flipV="1">
            <a:off x="4229100" y="4619625"/>
            <a:ext cx="846151" cy="145851"/>
          </a:xfrm>
          <a:prstGeom prst="straightConnector1">
            <a:avLst/>
          </a:prstGeom>
          <a:ln w="254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F8429EE-77C3-828C-1A92-A2DD3B26D398}"/>
              </a:ext>
            </a:extLst>
          </p:cNvPr>
          <p:cNvCxnSpPr/>
          <p:nvPr/>
        </p:nvCxnSpPr>
        <p:spPr>
          <a:xfrm>
            <a:off x="4295775" y="4010025"/>
            <a:ext cx="779476" cy="228600"/>
          </a:xfrm>
          <a:prstGeom prst="straightConnector1">
            <a:avLst/>
          </a:prstGeom>
          <a:ln w="25400">
            <a:solidFill>
              <a:srgbClr val="FF33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楕円 40">
            <a:extLst>
              <a:ext uri="{FF2B5EF4-FFF2-40B4-BE49-F238E27FC236}">
                <a16:creationId xmlns:a16="http://schemas.microsoft.com/office/drawing/2014/main" id="{3CA46EAA-0546-1A30-8700-790917FC9252}"/>
              </a:ext>
            </a:extLst>
          </p:cNvPr>
          <p:cNvSpPr/>
          <p:nvPr/>
        </p:nvSpPr>
        <p:spPr>
          <a:xfrm>
            <a:off x="622254" y="4165467"/>
            <a:ext cx="584461" cy="55124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55DCA2F5-16B3-C069-92B8-15462215E8A2}"/>
              </a:ext>
            </a:extLst>
          </p:cNvPr>
          <p:cNvSpPr/>
          <p:nvPr/>
        </p:nvSpPr>
        <p:spPr>
          <a:xfrm>
            <a:off x="2991480" y="5372533"/>
            <a:ext cx="584461" cy="55124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95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9" grpId="0"/>
      <p:bldP spid="11" grpId="0"/>
      <p:bldP spid="12" grpId="0"/>
      <p:bldP spid="15" grpId="0"/>
      <p:bldP spid="20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826074C-A6DF-AD2D-90F3-37E6F5F09426}"/>
              </a:ext>
            </a:extLst>
          </p:cNvPr>
          <p:cNvSpPr/>
          <p:nvPr/>
        </p:nvSpPr>
        <p:spPr>
          <a:xfrm>
            <a:off x="0" y="1767980"/>
            <a:ext cx="12192000" cy="37247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353FE4-943E-1BC3-46A5-C13391E5B67F}"/>
              </a:ext>
            </a:extLst>
          </p:cNvPr>
          <p:cNvSpPr txBox="1"/>
          <p:nvPr/>
        </p:nvSpPr>
        <p:spPr>
          <a:xfrm>
            <a:off x="2583110" y="360728"/>
            <a:ext cx="76172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部落差別について考えてみよう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073A54-55EF-81A6-D670-12B0B0405012}"/>
              </a:ext>
            </a:extLst>
          </p:cNvPr>
          <p:cNvSpPr txBox="1"/>
          <p:nvPr/>
        </p:nvSpPr>
        <p:spPr>
          <a:xfrm>
            <a:off x="1978404" y="2977167"/>
            <a:ext cx="9346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　部落差別をなくすための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人々のたたかい（取組）</a:t>
            </a:r>
          </a:p>
        </p:txBody>
      </p:sp>
      <p:pic>
        <p:nvPicPr>
          <p:cNvPr id="15" name="図 14" descr="挿絵, 花 が含まれている画像&#10;&#10;自動的に生成された説明">
            <a:extLst>
              <a:ext uri="{FF2B5EF4-FFF2-40B4-BE49-F238E27FC236}">
                <a16:creationId xmlns:a16="http://schemas.microsoft.com/office/drawing/2014/main" id="{F2513524-5C3F-A06E-CB1B-2EF6CC10A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338" y="4325476"/>
            <a:ext cx="1419600" cy="99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54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矢印: 右 33">
            <a:extLst>
              <a:ext uri="{FF2B5EF4-FFF2-40B4-BE49-F238E27FC236}">
                <a16:creationId xmlns:a16="http://schemas.microsoft.com/office/drawing/2014/main" id="{06788090-2AAA-E180-C7E5-8E3737935160}"/>
              </a:ext>
            </a:extLst>
          </p:cNvPr>
          <p:cNvSpPr/>
          <p:nvPr/>
        </p:nvSpPr>
        <p:spPr>
          <a:xfrm>
            <a:off x="5297556" y="755375"/>
            <a:ext cx="2702486" cy="36311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FBA10E78-6E8B-8B00-C583-C223A40FB25C}"/>
              </a:ext>
            </a:extLst>
          </p:cNvPr>
          <p:cNvGrpSpPr/>
          <p:nvPr/>
        </p:nvGrpSpPr>
        <p:grpSpPr>
          <a:xfrm>
            <a:off x="2000122" y="3150098"/>
            <a:ext cx="3030035" cy="1849890"/>
            <a:chOff x="2000122" y="2523933"/>
            <a:chExt cx="3030035" cy="1849890"/>
          </a:xfrm>
        </p:grpSpPr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73C69AE1-6A7B-B559-0169-DB3C936178F3}"/>
                </a:ext>
              </a:extLst>
            </p:cNvPr>
            <p:cNvSpPr/>
            <p:nvPr/>
          </p:nvSpPr>
          <p:spPr>
            <a:xfrm>
              <a:off x="2000122" y="2523933"/>
              <a:ext cx="3030035" cy="184989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A344DCA-6C85-E9B7-E193-F97F78A5EA68}"/>
                </a:ext>
              </a:extLst>
            </p:cNvPr>
            <p:cNvSpPr txBox="1"/>
            <p:nvPr/>
          </p:nvSpPr>
          <p:spPr>
            <a:xfrm>
              <a:off x="2300140" y="3044279"/>
              <a:ext cx="260179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rPr>
                <a:t>部落差別</a:t>
              </a: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5C8FC1-84B8-498D-21F3-3D62D5277D50}"/>
              </a:ext>
            </a:extLst>
          </p:cNvPr>
          <p:cNvSpPr txBox="1"/>
          <p:nvPr/>
        </p:nvSpPr>
        <p:spPr>
          <a:xfrm>
            <a:off x="2300140" y="1782537"/>
            <a:ext cx="260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就職差別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392A7BE-D827-521A-8AEF-26D5D64F9397}"/>
              </a:ext>
            </a:extLst>
          </p:cNvPr>
          <p:cNvSpPr txBox="1"/>
          <p:nvPr/>
        </p:nvSpPr>
        <p:spPr>
          <a:xfrm>
            <a:off x="285946" y="3416300"/>
            <a:ext cx="1195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結婚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差別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05B5327-FC8D-F513-D6C3-895B79E8988A}"/>
              </a:ext>
            </a:extLst>
          </p:cNvPr>
          <p:cNvSpPr txBox="1"/>
          <p:nvPr/>
        </p:nvSpPr>
        <p:spPr>
          <a:xfrm>
            <a:off x="5480115" y="3455000"/>
            <a:ext cx="15522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厳しい</a:t>
            </a:r>
            <a:endParaRPr kumimoji="1" lang="en-US" altLang="ja-JP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生活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639E94B-0588-E3F6-D710-956FE3618861}"/>
              </a:ext>
            </a:extLst>
          </p:cNvPr>
          <p:cNvSpPr txBox="1"/>
          <p:nvPr/>
        </p:nvSpPr>
        <p:spPr>
          <a:xfrm>
            <a:off x="2300140" y="5679873"/>
            <a:ext cx="2601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教育を奪う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232325F4-F640-773C-C160-6BF68DC1AAB4}"/>
              </a:ext>
            </a:extLst>
          </p:cNvPr>
          <p:cNvCxnSpPr>
            <a:cxnSpLocks/>
          </p:cNvCxnSpPr>
          <p:nvPr/>
        </p:nvCxnSpPr>
        <p:spPr>
          <a:xfrm>
            <a:off x="4830417" y="2359786"/>
            <a:ext cx="1198144" cy="9347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98DECB1F-46EB-DB19-8F63-13E2DE1069DB}"/>
              </a:ext>
            </a:extLst>
          </p:cNvPr>
          <p:cNvCxnSpPr/>
          <p:nvPr/>
        </p:nvCxnSpPr>
        <p:spPr>
          <a:xfrm flipH="1">
            <a:off x="4830417" y="4760843"/>
            <a:ext cx="1053548" cy="91903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EB785F70-4286-EAA1-B779-842BE381B8B2}"/>
              </a:ext>
            </a:extLst>
          </p:cNvPr>
          <p:cNvCxnSpPr>
            <a:cxnSpLocks/>
          </p:cNvCxnSpPr>
          <p:nvPr/>
        </p:nvCxnSpPr>
        <p:spPr>
          <a:xfrm flipH="1" flipV="1">
            <a:off x="1197819" y="4804678"/>
            <a:ext cx="1102321" cy="9165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A7A6B917-1AB8-5F1F-7D9B-DA337568B855}"/>
              </a:ext>
            </a:extLst>
          </p:cNvPr>
          <p:cNvCxnSpPr/>
          <p:nvPr/>
        </p:nvCxnSpPr>
        <p:spPr>
          <a:xfrm flipV="1">
            <a:off x="1197819" y="2294285"/>
            <a:ext cx="1152939" cy="9038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093ED2E-067C-EB5F-D577-D9BEE3245ABC}"/>
              </a:ext>
            </a:extLst>
          </p:cNvPr>
          <p:cNvGrpSpPr/>
          <p:nvPr/>
        </p:nvGrpSpPr>
        <p:grpSpPr>
          <a:xfrm>
            <a:off x="1562859" y="437745"/>
            <a:ext cx="3906386" cy="959353"/>
            <a:chOff x="1523103" y="437745"/>
            <a:chExt cx="3906386" cy="959353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F08BD875-1A0B-5194-E173-3B232BC2D70C}"/>
                </a:ext>
              </a:extLst>
            </p:cNvPr>
            <p:cNvSpPr/>
            <p:nvPr/>
          </p:nvSpPr>
          <p:spPr>
            <a:xfrm>
              <a:off x="1633390" y="437745"/>
              <a:ext cx="3744636" cy="95935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91CA184F-5B15-E6B8-45AB-7349347048EB}"/>
                </a:ext>
              </a:extLst>
            </p:cNvPr>
            <p:cNvSpPr txBox="1"/>
            <p:nvPr/>
          </p:nvSpPr>
          <p:spPr>
            <a:xfrm>
              <a:off x="1523103" y="560229"/>
              <a:ext cx="390638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000" dirty="0">
                  <a:solidFill>
                    <a:srgbClr val="FF3399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差別の悪循環</a:t>
              </a: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7133501F-3908-9F0B-9497-158E03EAF13B}"/>
              </a:ext>
            </a:extLst>
          </p:cNvPr>
          <p:cNvSpPr txBox="1"/>
          <p:nvPr/>
        </p:nvSpPr>
        <p:spPr>
          <a:xfrm>
            <a:off x="8356085" y="2428868"/>
            <a:ext cx="2922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全国水平社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27BDE13-7246-1051-4D72-4984FA87F7E4}"/>
              </a:ext>
            </a:extLst>
          </p:cNvPr>
          <p:cNvSpPr txBox="1"/>
          <p:nvPr/>
        </p:nvSpPr>
        <p:spPr>
          <a:xfrm>
            <a:off x="7875803" y="5402874"/>
            <a:ext cx="3797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>
                <a:solidFill>
                  <a:schemeClr val="accent3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今の世の中</a:t>
            </a: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E06AD3B8-11B7-ACE9-47FB-8F5746315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2824" y="3379584"/>
            <a:ext cx="1044030" cy="1849890"/>
          </a:xfrm>
          <a:prstGeom prst="rect">
            <a:avLst/>
          </a:prstGeom>
        </p:spPr>
      </p:pic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90D9951-509F-037C-162B-B7551FDFA495}"/>
              </a:ext>
            </a:extLst>
          </p:cNvPr>
          <p:cNvGrpSpPr/>
          <p:nvPr/>
        </p:nvGrpSpPr>
        <p:grpSpPr>
          <a:xfrm>
            <a:off x="8085004" y="348294"/>
            <a:ext cx="3464266" cy="1669351"/>
            <a:chOff x="8085004" y="348294"/>
            <a:chExt cx="3464266" cy="1669351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EB1F3D88-1A65-7240-61AF-9DCA26AA0997}"/>
                </a:ext>
              </a:extLst>
            </p:cNvPr>
            <p:cNvGrpSpPr/>
            <p:nvPr/>
          </p:nvGrpSpPr>
          <p:grpSpPr>
            <a:xfrm>
              <a:off x="8085004" y="348294"/>
              <a:ext cx="3464266" cy="1669351"/>
              <a:chOff x="8085004" y="348294"/>
              <a:chExt cx="3464266" cy="1669351"/>
            </a:xfrm>
          </p:grpSpPr>
          <p:sp>
            <p:nvSpPr>
              <p:cNvPr id="33" name="四角形: 角を丸くする 32">
                <a:extLst>
                  <a:ext uri="{FF2B5EF4-FFF2-40B4-BE49-F238E27FC236}">
                    <a16:creationId xmlns:a16="http://schemas.microsoft.com/office/drawing/2014/main" id="{DF841F48-D2F2-A643-11B5-ECCBFD627192}"/>
                  </a:ext>
                </a:extLst>
              </p:cNvPr>
              <p:cNvSpPr/>
              <p:nvPr/>
            </p:nvSpPr>
            <p:spPr>
              <a:xfrm>
                <a:off x="8085004" y="348294"/>
                <a:ext cx="3464266" cy="1669351"/>
              </a:xfrm>
              <a:prstGeom prst="round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D1600DE-6258-E1DE-AD8C-A8469F196DED}"/>
                  </a:ext>
                </a:extLst>
              </p:cNvPr>
              <p:cNvSpPr txBox="1"/>
              <p:nvPr/>
            </p:nvSpPr>
            <p:spPr>
              <a:xfrm>
                <a:off x="8104882" y="446030"/>
                <a:ext cx="3339548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4400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rPr>
                  <a:t>差別をなくす</a:t>
                </a:r>
                <a:endParaRPr kumimoji="1" lang="en-US" altLang="ja-JP" sz="4400" dirty="0">
                  <a:solidFill>
                    <a:srgbClr val="FF33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4400" dirty="0">
                    <a:solidFill>
                      <a:srgbClr val="FF3399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</a:rPr>
                  <a:t>たたかい</a:t>
                </a:r>
              </a:p>
            </p:txBody>
          </p:sp>
        </p:grpSp>
        <p:pic>
          <p:nvPicPr>
            <p:cNvPr id="47" name="図 46" descr="ロゴ, アイコン&#10;&#10;自動的に生成された説明">
              <a:extLst>
                <a:ext uri="{FF2B5EF4-FFF2-40B4-BE49-F238E27FC236}">
                  <a16:creationId xmlns:a16="http://schemas.microsoft.com/office/drawing/2014/main" id="{E7EFFD6E-49FB-0ED5-CD02-882370DE0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0734" y="1293482"/>
              <a:ext cx="503718" cy="5719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54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8" grpId="0"/>
      <p:bldP spid="9" grpId="0"/>
      <p:bldP spid="10" grpId="0"/>
      <p:bldP spid="11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E269A84-7F67-6801-897B-D6A6EC783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007" y="198736"/>
            <a:ext cx="1052404" cy="148745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670CD3-5C7F-80A5-22F0-8543321BCF0C}"/>
              </a:ext>
            </a:extLst>
          </p:cNvPr>
          <p:cNvSpPr txBox="1"/>
          <p:nvPr/>
        </p:nvSpPr>
        <p:spPr>
          <a:xfrm>
            <a:off x="1382077" y="198736"/>
            <a:ext cx="10586907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2800" dirty="0">
                <a:solidFill>
                  <a:schemeClr val="accent3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考えてみよう！</a:t>
            </a:r>
            <a:endParaRPr kumimoji="1" lang="en-US" altLang="ja-JP" sz="2800" dirty="0">
              <a:solidFill>
                <a:schemeClr val="accent3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5000"/>
              </a:lnSpc>
            </a:pPr>
            <a:r>
              <a:rPr kumimoji="1" lang="ja-JP" altLang="en-US" sz="3200" dirty="0">
                <a:solidFill>
                  <a:srgbClr val="FF339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人々は、部落差別をなくすために、どのような取組をしたのだろう？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CC401B10-F261-D47C-97F6-10F969C4A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942564"/>
              </p:ext>
            </p:extLst>
          </p:nvPr>
        </p:nvGraphicFramePr>
        <p:xfrm>
          <a:off x="778069" y="1734735"/>
          <a:ext cx="10899406" cy="470547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5449703">
                  <a:extLst>
                    <a:ext uri="{9D8B030D-6E8A-4147-A177-3AD203B41FA5}">
                      <a16:colId xmlns:a16="http://schemas.microsoft.com/office/drawing/2014/main" val="2316339991"/>
                    </a:ext>
                  </a:extLst>
                </a:gridCol>
                <a:gridCol w="5449703">
                  <a:extLst>
                    <a:ext uri="{9D8B030D-6E8A-4147-A177-3AD203B41FA5}">
                      <a16:colId xmlns:a16="http://schemas.microsoft.com/office/drawing/2014/main" val="349822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就職差別をなくすために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厳しい生活を改善するために</a:t>
                      </a:r>
                      <a:endParaRPr kumimoji="1" lang="ja-JP" alt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40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）に家族のことを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書かなくていいようにした。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）で自分の適性・能力以外の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ことを質問させないようにした。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　　　　　　　）をタダにした。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 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０才から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　　　　　　　）に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　あずけられるようにした。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 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奪われた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　　　　　）を取り戻した。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662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結婚差別をなくすために</a:t>
                      </a:r>
                      <a:endParaRPr kumimoji="1" lang="ja-JP" alt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 まちがった意識を変えるために</a:t>
                      </a:r>
                      <a:endParaRPr kumimoji="1" lang="ja-JP" alt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34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）の条文を変えた。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勝手に（　　　　　　）の情報を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とられないような制度をつくった。　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部落差別をなくすための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（　　　　　　）をつくった。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悪質な差別に対して、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（　　　　　　）を起こした。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074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47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E269A84-7F67-6801-897B-D6A6EC783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007" y="198736"/>
            <a:ext cx="1052404" cy="1487452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2670CD3-5C7F-80A5-22F0-8543321BCF0C}"/>
              </a:ext>
            </a:extLst>
          </p:cNvPr>
          <p:cNvSpPr txBox="1"/>
          <p:nvPr/>
        </p:nvSpPr>
        <p:spPr>
          <a:xfrm>
            <a:off x="1382077" y="198736"/>
            <a:ext cx="10586907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70C0">
                    <a:lumMod val="75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考えてみよう！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srgbClr val="0070C0">
                  <a:lumMod val="75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3399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人々は、部落差別をなくすために、どのような取組をしたのだろう？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CC401B10-F261-D47C-97F6-10F969C4AA61}"/>
              </a:ext>
            </a:extLst>
          </p:cNvPr>
          <p:cNvGraphicFramePr>
            <a:graphicFrameLocks noGrp="1"/>
          </p:cNvGraphicFramePr>
          <p:nvPr/>
        </p:nvGraphicFramePr>
        <p:xfrm>
          <a:off x="778069" y="1734735"/>
          <a:ext cx="10899406" cy="470547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5449703">
                  <a:extLst>
                    <a:ext uri="{9D8B030D-6E8A-4147-A177-3AD203B41FA5}">
                      <a16:colId xmlns:a16="http://schemas.microsoft.com/office/drawing/2014/main" val="2316339991"/>
                    </a:ext>
                  </a:extLst>
                </a:gridCol>
                <a:gridCol w="5449703">
                  <a:extLst>
                    <a:ext uri="{9D8B030D-6E8A-4147-A177-3AD203B41FA5}">
                      <a16:colId xmlns:a16="http://schemas.microsoft.com/office/drawing/2014/main" val="349822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 就職差別をなくすために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 厳しい生活を改善するために</a:t>
                      </a:r>
                      <a:endParaRPr kumimoji="1" lang="ja-JP" alt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4008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）に家族のことを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書かなくていいようにした。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）で自分の適性・能力以外の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ことを質問させないようにした。</a:t>
                      </a: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　　　　　　　）をタダにした。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 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０才から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　　　　　　　）に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　　あずけられるようにした。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 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奪われた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　　　　　）を取り戻した。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662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 結婚差別をなくすために</a:t>
                      </a:r>
                      <a:endParaRPr kumimoji="1" lang="ja-JP" alt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 まちがった意識を変えるために</a:t>
                      </a:r>
                      <a:endParaRPr kumimoji="1" lang="ja-JP" altLang="en-US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34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）の条文を変えた。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solidFill>
                            <a:srgbClr val="92D05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◆ 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勝手に（　　　　　　）の情報を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3500"/>
                        </a:lnSpc>
                      </a:pP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とられないような制度をつくった。　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部落差別をなくすための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（　　　　　　）をつくった。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◆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 悪質な差別に対して、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3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　　　　　　　　（　　　　　　）を起こした。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074825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A7586CB-1903-0797-57E1-E1EA57CA825A}"/>
              </a:ext>
            </a:extLst>
          </p:cNvPr>
          <p:cNvSpPr txBox="1"/>
          <p:nvPr/>
        </p:nvSpPr>
        <p:spPr>
          <a:xfrm>
            <a:off x="1488973" y="2243579"/>
            <a:ext cx="1502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履歴書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5E4C223-AE3E-8855-104F-CBE61972DA6F}"/>
              </a:ext>
            </a:extLst>
          </p:cNvPr>
          <p:cNvSpPr txBox="1"/>
          <p:nvPr/>
        </p:nvSpPr>
        <p:spPr>
          <a:xfrm>
            <a:off x="1372650" y="3136612"/>
            <a:ext cx="1052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面接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492692-4287-4140-67D6-CBA0847EECEF}"/>
              </a:ext>
            </a:extLst>
          </p:cNvPr>
          <p:cNvSpPr txBox="1"/>
          <p:nvPr/>
        </p:nvSpPr>
        <p:spPr>
          <a:xfrm>
            <a:off x="6939236" y="2253006"/>
            <a:ext cx="1502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教科書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F5F241-2BC2-E59D-80AC-4F0D650062C4}"/>
              </a:ext>
            </a:extLst>
          </p:cNvPr>
          <p:cNvSpPr txBox="1"/>
          <p:nvPr/>
        </p:nvSpPr>
        <p:spPr>
          <a:xfrm>
            <a:off x="8089307" y="2707064"/>
            <a:ext cx="1502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保育所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A7F81-14AF-5586-5A2A-C92AAA498074}"/>
              </a:ext>
            </a:extLst>
          </p:cNvPr>
          <p:cNvSpPr txBox="1"/>
          <p:nvPr/>
        </p:nvSpPr>
        <p:spPr>
          <a:xfrm>
            <a:off x="8117588" y="3560251"/>
            <a:ext cx="1052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教育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BB0C5CF-4C67-2951-57CE-80B1F06052A2}"/>
              </a:ext>
            </a:extLst>
          </p:cNvPr>
          <p:cNvSpPr txBox="1"/>
          <p:nvPr/>
        </p:nvSpPr>
        <p:spPr>
          <a:xfrm>
            <a:off x="1479546" y="4604478"/>
            <a:ext cx="2374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日本国憲法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D2D34AD-BA35-2A8F-5E5C-FE9B4659ED5B}"/>
              </a:ext>
            </a:extLst>
          </p:cNvPr>
          <p:cNvSpPr txBox="1"/>
          <p:nvPr/>
        </p:nvSpPr>
        <p:spPr>
          <a:xfrm>
            <a:off x="2527493" y="5075614"/>
            <a:ext cx="1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戸籍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A1FEFA1-87D1-D230-72F9-218588F53833}"/>
              </a:ext>
            </a:extLst>
          </p:cNvPr>
          <p:cNvSpPr txBox="1"/>
          <p:nvPr/>
        </p:nvSpPr>
        <p:spPr>
          <a:xfrm>
            <a:off x="8756577" y="5047332"/>
            <a:ext cx="1074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法律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E0245AF-1B91-DD4D-84BA-69F4F28A5A6E}"/>
              </a:ext>
            </a:extLst>
          </p:cNvPr>
          <p:cNvSpPr txBox="1"/>
          <p:nvPr/>
        </p:nvSpPr>
        <p:spPr>
          <a:xfrm>
            <a:off x="8756577" y="5919373"/>
            <a:ext cx="1052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3399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裁判</a:t>
            </a:r>
          </a:p>
        </p:txBody>
      </p:sp>
    </p:spTree>
    <p:extLst>
      <p:ext uri="{BB962C8B-B14F-4D97-AF65-F5344CB8AC3E}">
        <p14:creationId xmlns:p14="http://schemas.microsoft.com/office/powerpoint/2010/main" val="104676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826074C-A6DF-AD2D-90F3-37E6F5F09426}"/>
              </a:ext>
            </a:extLst>
          </p:cNvPr>
          <p:cNvSpPr/>
          <p:nvPr/>
        </p:nvSpPr>
        <p:spPr>
          <a:xfrm>
            <a:off x="0" y="1767980"/>
            <a:ext cx="12192000" cy="372471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353FE4-943E-1BC3-46A5-C13391E5B67F}"/>
              </a:ext>
            </a:extLst>
          </p:cNvPr>
          <p:cNvSpPr txBox="1"/>
          <p:nvPr/>
        </p:nvSpPr>
        <p:spPr>
          <a:xfrm>
            <a:off x="2583110" y="360728"/>
            <a:ext cx="76172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部落差別について考えてみよう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073A54-55EF-81A6-D670-12B0B0405012}"/>
              </a:ext>
            </a:extLst>
          </p:cNvPr>
          <p:cNvSpPr txBox="1"/>
          <p:nvPr/>
        </p:nvSpPr>
        <p:spPr>
          <a:xfrm>
            <a:off x="1978404" y="2977167"/>
            <a:ext cx="93467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３　部落差別をない世の中を</a:t>
            </a:r>
            <a:endParaRPr kumimoji="1" lang="en-US" altLang="ja-JP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つくっていくために</a:t>
            </a:r>
          </a:p>
        </p:txBody>
      </p:sp>
      <p:pic>
        <p:nvPicPr>
          <p:cNvPr id="15" name="図 14" descr="挿絵, 花 が含まれている画像&#10;&#10;自動的に生成された説明">
            <a:extLst>
              <a:ext uri="{FF2B5EF4-FFF2-40B4-BE49-F238E27FC236}">
                <a16:creationId xmlns:a16="http://schemas.microsoft.com/office/drawing/2014/main" id="{F2513524-5C3F-A06E-CB1B-2EF6CC10AC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338" y="4325476"/>
            <a:ext cx="1419600" cy="99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1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帯状のデザイン (青) (16 x 9)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1307729_TF16391941_TF16391941" id="{E6ED7C5D-3196-4812-AB86-A9CC65A987E0}" vid="{481E38FC-7B4A-43E8-B438-8963235BB9F1}"/>
    </a:ext>
  </a:extLst>
</a:theme>
</file>

<file path=ppt/theme/theme2.xml><?xml version="1.0" encoding="utf-8"?>
<a:theme xmlns:a="http://schemas.openxmlformats.org/drawingml/2006/main" name="Office テーマ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Banded Design 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自然をテーマにした青帯のプレゼンテーション、山の向こうから日が昇る写真付き (ワイドスクリーン)</Template>
  <TotalTime>385</TotalTime>
  <Words>764</Words>
  <Application>Microsoft Office PowerPoint</Application>
  <PresentationFormat>ワイド画面</PresentationFormat>
  <Paragraphs>156</Paragraphs>
  <Slides>13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Meiryo UI</vt:lpstr>
      <vt:lpstr>UD デジタル 教科書体 NK-R</vt:lpstr>
      <vt:lpstr>Arial</vt:lpstr>
      <vt:lpstr>Corbel</vt:lpstr>
      <vt:lpstr>帯状のデザイン (青) (16 x 9)</vt:lpstr>
      <vt:lpstr>「あなたは佐賀県民だから、信用できない。」</vt:lpstr>
      <vt:lpstr>～ 部落差別について考えてみよう 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～ 部落差別について考えてみよう 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～ 部落差別について考えてみよう ～</dc:title>
  <dc:creator>英将 松本</dc:creator>
  <cp:lastModifiedBy>英将 松本</cp:lastModifiedBy>
  <cp:revision>43</cp:revision>
  <cp:lastPrinted>2023-11-03T05:46:38Z</cp:lastPrinted>
  <dcterms:created xsi:type="dcterms:W3CDTF">2023-11-02T06:40:31Z</dcterms:created>
  <dcterms:modified xsi:type="dcterms:W3CDTF">2023-12-16T20:44:42Z</dcterms:modified>
</cp:coreProperties>
</file>